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6" r:id="rId2"/>
    <p:sldId id="258" r:id="rId3"/>
    <p:sldId id="257" r:id="rId4"/>
    <p:sldId id="305" r:id="rId5"/>
    <p:sldId id="292" r:id="rId6"/>
    <p:sldId id="319" r:id="rId7"/>
    <p:sldId id="318" r:id="rId8"/>
    <p:sldId id="323" r:id="rId9"/>
    <p:sldId id="320" r:id="rId10"/>
    <p:sldId id="317" r:id="rId11"/>
    <p:sldId id="322" r:id="rId12"/>
    <p:sldId id="309" r:id="rId13"/>
    <p:sldId id="324" r:id="rId14"/>
    <p:sldId id="310" r:id="rId15"/>
    <p:sldId id="321" r:id="rId16"/>
    <p:sldId id="313" r:id="rId17"/>
    <p:sldId id="311" r:id="rId18"/>
    <p:sldId id="302" r:id="rId19"/>
    <p:sldId id="316" r:id="rId20"/>
    <p:sldId id="325" r:id="rId21"/>
    <p:sldId id="315" r:id="rId22"/>
    <p:sldId id="283" r:id="rId23"/>
  </p:sldIdLst>
  <p:sldSz cx="12192000" cy="6858000"/>
  <p:notesSz cx="6858000" cy="9144000"/>
  <p:defaultTextStyle>
    <a:defPPr>
      <a:defRPr lang="zh-CN"/>
    </a:defPPr>
    <a:lvl1pPr marL="0" algn="l" defTabSz="914354" rtl="0" eaLnBrk="1" latinLnBrk="0" hangingPunct="1">
      <a:defRPr sz="1900" kern="1200">
        <a:solidFill>
          <a:schemeClr val="tx1"/>
        </a:solidFill>
        <a:latin typeface="+mn-lt"/>
        <a:ea typeface="+mn-ea"/>
        <a:cs typeface="+mn-cs"/>
      </a:defRPr>
    </a:lvl1pPr>
    <a:lvl2pPr marL="457178"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2"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2"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8" algn="l" defTabSz="914354"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386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96BA"/>
    <a:srgbClr val="2C1C5B"/>
    <a:srgbClr val="5AA2AE"/>
    <a:srgbClr val="5F86CD"/>
    <a:srgbClr val="4472C4"/>
    <a:srgbClr val="80ABB8"/>
    <a:srgbClr val="38738E"/>
    <a:srgbClr val="88B5D4"/>
    <a:srgbClr val="8BA4CF"/>
    <a:srgbClr val="CB99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8D230F3-CF80-4859-8CE7-A43EE81993B5}" styleName="浅色样式 1 - 强调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主题样式 2 - 强调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主题样式 2 - 强调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主题样式 2 - 强调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14" autoAdjust="0"/>
    <p:restoredTop sz="93172" autoAdjust="0"/>
  </p:normalViewPr>
  <p:slideViewPr>
    <p:cSldViewPr snapToGrid="0">
      <p:cViewPr varScale="1">
        <p:scale>
          <a:sx n="51" d="100"/>
          <a:sy n="51" d="100"/>
        </p:scale>
        <p:origin x="108" y="204"/>
      </p:cViewPr>
      <p:guideLst>
        <p:guide orient="horz" pos="2115"/>
        <p:guide pos="3863"/>
      </p:guideLst>
    </p:cSldViewPr>
  </p:slideViewPr>
  <p:outlineViewPr>
    <p:cViewPr>
      <p:scale>
        <a:sx n="33" d="100"/>
        <a:sy n="33" d="100"/>
      </p:scale>
      <p:origin x="0" y="0"/>
    </p:cViewPr>
  </p:outlineViewPr>
  <p:notesTextViewPr>
    <p:cViewPr>
      <p:scale>
        <a:sx n="1" d="1"/>
        <a:sy n="1" d="1"/>
      </p:scale>
      <p:origin x="0" y="0"/>
    </p:cViewPr>
  </p:notesTextViewPr>
  <p:sorterViewPr>
    <p:cViewPr>
      <p:scale>
        <a:sx n="110" d="100"/>
        <a:sy n="110" d="100"/>
      </p:scale>
      <p:origin x="0" y="0"/>
    </p:cViewPr>
  </p:sorterViewPr>
  <p:notesViewPr>
    <p:cSldViewPr snapToGrid="0">
      <p:cViewPr varScale="1">
        <p:scale>
          <a:sx n="88" d="100"/>
          <a:sy n="88" d="100"/>
        </p:scale>
        <p:origin x="382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7C26CED-50CA-46E6-BBB5-24D88729016F}" type="datetimeFigureOut">
              <a:rPr lang="en-US" smtClean="0"/>
              <a:t>10/25/2021</a:t>
            </a:fld>
            <a:endParaRPr 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8BCF817-DC72-40BC-8491-057EC9B531A3}" type="slidenum">
              <a:rPr lang="en-US" smtClean="0"/>
              <a:t>‹#›</a:t>
            </a:fld>
            <a:endParaRPr lang="en-US"/>
          </a:p>
        </p:txBody>
      </p:sp>
    </p:spTree>
    <p:extLst>
      <p:ext uri="{BB962C8B-B14F-4D97-AF65-F5344CB8AC3E}">
        <p14:creationId xmlns:p14="http://schemas.microsoft.com/office/powerpoint/2010/main" val="7898351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83AA3F-A82B-43BF-B18C-5608A05C57EB}" type="datetimeFigureOut">
              <a:rPr lang="zh-CN" altLang="en-US" smtClean="0"/>
              <a:t>2021/10/25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530F0D-1A5A-4EA2-B28F-0EC912CB6BA5}" type="slidenum">
              <a:rPr lang="zh-CN" altLang="en-US" smtClean="0"/>
              <a:t>‹#›</a:t>
            </a:fld>
            <a:endParaRPr lang="zh-CN" altLang="en-US"/>
          </a:p>
        </p:txBody>
      </p:sp>
    </p:spTree>
    <p:extLst>
      <p:ext uri="{BB962C8B-B14F-4D97-AF65-F5344CB8AC3E}">
        <p14:creationId xmlns:p14="http://schemas.microsoft.com/office/powerpoint/2010/main" val="637815863"/>
      </p:ext>
    </p:extLst>
  </p:cSld>
  <p:clrMap bg1="lt1" tx1="dk1" bg2="lt2" tx2="dk2" accent1="accent1" accent2="accent2" accent3="accent3" accent4="accent4" accent5="accent5" accent6="accent6" hlink="hlink" folHlink="folHlink"/>
  <p:notesStyle>
    <a:lvl1pPr marL="0" algn="l" defTabSz="914354" rtl="0" eaLnBrk="1" latinLnBrk="0" hangingPunct="1">
      <a:defRPr sz="1200" kern="1200">
        <a:solidFill>
          <a:schemeClr val="tx1"/>
        </a:solidFill>
        <a:latin typeface="+mn-lt"/>
        <a:ea typeface="+mn-ea"/>
        <a:cs typeface="+mn-cs"/>
      </a:defRPr>
    </a:lvl1pPr>
    <a:lvl2pPr marL="457178" algn="l" defTabSz="914354" rtl="0" eaLnBrk="1" latinLnBrk="0" hangingPunct="1">
      <a:defRPr sz="1200" kern="1200">
        <a:solidFill>
          <a:schemeClr val="tx1"/>
        </a:solidFill>
        <a:latin typeface="+mn-lt"/>
        <a:ea typeface="+mn-ea"/>
        <a:cs typeface="+mn-cs"/>
      </a:defRPr>
    </a:lvl2pPr>
    <a:lvl3pPr marL="914354" algn="l" defTabSz="914354" rtl="0" eaLnBrk="1" latinLnBrk="0" hangingPunct="1">
      <a:defRPr sz="1200" kern="1200">
        <a:solidFill>
          <a:schemeClr val="tx1"/>
        </a:solidFill>
        <a:latin typeface="+mn-lt"/>
        <a:ea typeface="+mn-ea"/>
        <a:cs typeface="+mn-cs"/>
      </a:defRPr>
    </a:lvl3pPr>
    <a:lvl4pPr marL="1371532" algn="l" defTabSz="914354" rtl="0" eaLnBrk="1" latinLnBrk="0" hangingPunct="1">
      <a:defRPr sz="1200" kern="1200">
        <a:solidFill>
          <a:schemeClr val="tx1"/>
        </a:solidFill>
        <a:latin typeface="+mn-lt"/>
        <a:ea typeface="+mn-ea"/>
        <a:cs typeface="+mn-cs"/>
      </a:defRPr>
    </a:lvl4pPr>
    <a:lvl5pPr marL="1828709" algn="l" defTabSz="914354" rtl="0" eaLnBrk="1" latinLnBrk="0" hangingPunct="1">
      <a:defRPr sz="1200" kern="1200">
        <a:solidFill>
          <a:schemeClr val="tx1"/>
        </a:solidFill>
        <a:latin typeface="+mn-lt"/>
        <a:ea typeface="+mn-ea"/>
        <a:cs typeface="+mn-cs"/>
      </a:defRPr>
    </a:lvl5pPr>
    <a:lvl6pPr marL="2285886" algn="l" defTabSz="914354" rtl="0" eaLnBrk="1" latinLnBrk="0" hangingPunct="1">
      <a:defRPr sz="1200" kern="1200">
        <a:solidFill>
          <a:schemeClr val="tx1"/>
        </a:solidFill>
        <a:latin typeface="+mn-lt"/>
        <a:ea typeface="+mn-ea"/>
        <a:cs typeface="+mn-cs"/>
      </a:defRPr>
    </a:lvl6pPr>
    <a:lvl7pPr marL="2743062" algn="l" defTabSz="914354" rtl="0" eaLnBrk="1" latinLnBrk="0" hangingPunct="1">
      <a:defRPr sz="1200" kern="1200">
        <a:solidFill>
          <a:schemeClr val="tx1"/>
        </a:solidFill>
        <a:latin typeface="+mn-lt"/>
        <a:ea typeface="+mn-ea"/>
        <a:cs typeface="+mn-cs"/>
      </a:defRPr>
    </a:lvl7pPr>
    <a:lvl8pPr marL="3200240" algn="l" defTabSz="914354" rtl="0" eaLnBrk="1" latinLnBrk="0" hangingPunct="1">
      <a:defRPr sz="1200" kern="1200">
        <a:solidFill>
          <a:schemeClr val="tx1"/>
        </a:solidFill>
        <a:latin typeface="+mn-lt"/>
        <a:ea typeface="+mn-ea"/>
        <a:cs typeface="+mn-cs"/>
      </a:defRPr>
    </a:lvl8pPr>
    <a:lvl9pPr marL="3657418" algn="l" defTabSz="91435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基于异质图的中文信息抽取方法研究</a:t>
            </a:r>
            <a:endParaRPr lang="en-US" altLang="zh-CN" dirty="0"/>
          </a:p>
          <a:p>
            <a:r>
              <a:rPr lang="zh-CN" altLang="en-US" dirty="0"/>
              <a:t>基于去躁的远程监督关系抽取方法研究</a:t>
            </a:r>
            <a:endParaRPr lang="en-US" altLang="zh-CN" dirty="0"/>
          </a:p>
          <a:p>
            <a:r>
              <a:rPr lang="zh-CN" altLang="en-US" dirty="0"/>
              <a:t>基于对比学习的事件关系研究</a:t>
            </a:r>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CB530F0D-1A5A-4EA2-B28F-0EC912CB6BA5}" type="slidenum">
              <a:rPr lang="zh-CN" altLang="en-US" smtClean="0"/>
              <a:t>1</a:t>
            </a:fld>
            <a:endParaRPr lang="zh-CN" altLang="en-US"/>
          </a:p>
        </p:txBody>
      </p:sp>
    </p:spTree>
    <p:extLst>
      <p:ext uri="{BB962C8B-B14F-4D97-AF65-F5344CB8AC3E}">
        <p14:creationId xmlns:p14="http://schemas.microsoft.com/office/powerpoint/2010/main" val="20603348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半监督</a:t>
            </a:r>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 fix match </a:t>
            </a:r>
          </a:p>
          <a:p>
            <a:r>
              <a:rPr lang="zh-CN" altLang="en-US" sz="1200" kern="1200" dirty="0">
                <a:solidFill>
                  <a:schemeClr val="tx1"/>
                </a:solidFill>
                <a:effectLst/>
                <a:latin typeface="+mn-lt"/>
                <a:ea typeface="+mn-ea"/>
                <a:cs typeface="+mn-cs"/>
              </a:rPr>
              <a:t>网络不确定性</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B530F0D-1A5A-4EA2-B28F-0EC912CB6BA5}" type="slidenum">
              <a:rPr lang="zh-CN" altLang="en-US" smtClean="0"/>
              <a:t>10</a:t>
            </a:fld>
            <a:endParaRPr lang="zh-CN" altLang="en-US"/>
          </a:p>
        </p:txBody>
      </p:sp>
    </p:spTree>
    <p:extLst>
      <p:ext uri="{BB962C8B-B14F-4D97-AF65-F5344CB8AC3E}">
        <p14:creationId xmlns:p14="http://schemas.microsoft.com/office/powerpoint/2010/main" val="26242862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dirty="0"/>
              <a:t>本文的工作主要关注不同类别的学习难度不同和噪声样例的信息未被充分利用两个问题，针对前人工作的一些问题进行改进。</a:t>
            </a:r>
            <a:endParaRPr lang="en-US" altLang="zh-CN" dirty="0"/>
          </a:p>
          <a:p>
            <a:pPr marL="0" marR="0" lvl="0" indent="0" algn="l" defTabSz="914354"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dirty="0"/>
              <a:t>首先是不同类别的学习难度不同。</a:t>
            </a:r>
            <a:endParaRPr lang="zh-CN" altLang="en-US" sz="1200" dirty="0">
              <a:solidFill>
                <a:schemeClr val="tx2"/>
              </a:solidFill>
              <a:latin typeface="Segoe UI Semilight" panose="020B0402040204020203" pitchFamily="34" charset="0"/>
              <a:cs typeface="Segoe UI Semilight" panose="020B0402040204020203" pitchFamily="34" charset="0"/>
            </a:endParaRPr>
          </a:p>
          <a:p>
            <a:pPr marL="0" marR="0" lvl="0" indent="0" algn="l" defTabSz="914354"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dirty="0"/>
              <a:t>数据量充足的类，或是简单的类，更容易被模型学习，在这些类别上容易过拟合。</a:t>
            </a:r>
            <a:endParaRPr lang="en-US" altLang="zh-CN" dirty="0"/>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dirty="0"/>
              <a:t>而那些稀疏的类别，或是复杂的类，模型在这些类别上容易欠拟合。</a:t>
            </a:r>
            <a:endParaRPr lang="en-US" altLang="zh-CN" sz="1200" kern="1200" dirty="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第二个就是</a:t>
            </a:r>
            <a:r>
              <a:rPr lang="zh-CN" altLang="zh-CN" dirty="0"/>
              <a:t>噪音样例含有的有效信息通常不能得到充分利用</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如果知识库中不存在实例中的三元组，将会把该实例划分到无关系（</a:t>
            </a:r>
            <a:r>
              <a:rPr lang="en-US" altLang="zh-CN" sz="1200" kern="1200" dirty="0">
                <a:solidFill>
                  <a:schemeClr val="tx1"/>
                </a:solidFill>
                <a:effectLst/>
                <a:latin typeface="+mn-lt"/>
                <a:ea typeface="+mn-ea"/>
                <a:cs typeface="+mn-cs"/>
              </a:rPr>
              <a:t>NA</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Not Any</a:t>
            </a:r>
            <a:r>
              <a:rPr lang="zh-CN" altLang="zh-CN" sz="1200" kern="1200" dirty="0">
                <a:solidFill>
                  <a:schemeClr val="tx1"/>
                </a:solidFill>
                <a:effectLst/>
                <a:latin typeface="+mn-lt"/>
                <a:ea typeface="+mn-ea"/>
                <a:cs typeface="+mn-cs"/>
              </a:rPr>
              <a:t>）类别。“</a:t>
            </a:r>
            <a:r>
              <a:rPr lang="en-US" altLang="zh-CN" sz="1200" kern="1200" dirty="0">
                <a:solidFill>
                  <a:schemeClr val="tx1"/>
                </a:solidFill>
                <a:effectLst/>
                <a:latin typeface="+mn-lt"/>
                <a:ea typeface="+mn-ea"/>
                <a:cs typeface="+mn-cs"/>
              </a:rPr>
              <a:t>NA</a:t>
            </a:r>
            <a:r>
              <a:rPr lang="zh-CN" altLang="zh-CN" sz="1200" kern="1200" dirty="0">
                <a:solidFill>
                  <a:schemeClr val="tx1"/>
                </a:solidFill>
                <a:effectLst/>
                <a:latin typeface="+mn-lt"/>
                <a:ea typeface="+mn-ea"/>
                <a:cs typeface="+mn-cs"/>
              </a:rPr>
              <a:t>”类别在训练集中占比很大，为</a:t>
            </a:r>
            <a:r>
              <a:rPr lang="en-US" altLang="zh-CN" sz="1200" kern="1200" dirty="0">
                <a:solidFill>
                  <a:schemeClr val="tx1"/>
                </a:solidFill>
                <a:effectLst/>
                <a:latin typeface="+mn-lt"/>
                <a:ea typeface="+mn-ea"/>
                <a:cs typeface="+mn-cs"/>
              </a:rPr>
              <a:t> 73.9%</a:t>
            </a:r>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NA</a:t>
            </a:r>
            <a:r>
              <a:rPr lang="zh-CN" altLang="zh-CN" sz="1200" kern="1200" dirty="0">
                <a:solidFill>
                  <a:schemeClr val="tx1"/>
                </a:solidFill>
                <a:effectLst/>
                <a:latin typeface="+mn-lt"/>
                <a:ea typeface="+mn-ea"/>
                <a:cs typeface="+mn-cs"/>
              </a:rPr>
              <a:t>”不是一种具体的关系，而是所有未知关系的集合，所以它分布较为稀疏，多数模型难以利用这些实例自身具有的监督信息。</a:t>
            </a:r>
            <a:endParaRPr lang="en-US" altLang="zh-CN" sz="1200" kern="1200" dirty="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zh-CN" sz="1200" dirty="0">
                <a:solidFill>
                  <a:srgbClr val="4E96BA"/>
                </a:solidFill>
              </a:rPr>
              <a:t>有些句子包含相同的实体对，但表达另一个关系</a:t>
            </a:r>
            <a:r>
              <a:rPr lang="zh-CN" altLang="en-US" sz="1200" dirty="0">
                <a:solidFill>
                  <a:srgbClr val="4E96BA"/>
                </a:solidFill>
              </a:rPr>
              <a:t>，该样例被标注成了错误的关系类别，标注信息未被充分利用。</a:t>
            </a:r>
            <a:endParaRPr lang="en-US" altLang="zh-CN" sz="1200" dirty="0">
              <a:solidFill>
                <a:srgbClr val="4E96BA"/>
              </a:solidFill>
              <a:latin typeface="微软雅黑" panose="020B0503020204020204" pitchFamily="34" charset="-122"/>
              <a:ea typeface="微软雅黑" panose="020B0503020204020204" pitchFamily="34" charset="-122"/>
            </a:endParaRPr>
          </a:p>
          <a:p>
            <a:pPr marL="0" marR="0" lvl="0" indent="0" algn="l" defTabSz="914354"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B530F0D-1A5A-4EA2-B28F-0EC912CB6BA5}" type="slidenum">
              <a:rPr lang="zh-CN" altLang="en-US" smtClean="0"/>
              <a:t>12</a:t>
            </a:fld>
            <a:endParaRPr lang="zh-CN" altLang="en-US"/>
          </a:p>
        </p:txBody>
      </p:sp>
    </p:spTree>
    <p:extLst>
      <p:ext uri="{BB962C8B-B14F-4D97-AF65-F5344CB8AC3E}">
        <p14:creationId xmlns:p14="http://schemas.microsoft.com/office/powerpoint/2010/main" val="2562760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为了解决上述的问题，本文引入了一种</a:t>
            </a:r>
            <a:r>
              <a:rPr lang="en-US" altLang="zh-CN" dirty="0"/>
              <a:t>two-stage</a:t>
            </a:r>
            <a:r>
              <a:rPr lang="zh-CN" altLang="en-US" dirty="0"/>
              <a:t>的半监督学习框架。</a:t>
            </a:r>
            <a:endParaRPr lang="en-US" altLang="zh-CN" dirty="0"/>
          </a:p>
          <a:p>
            <a:endParaRPr lang="en-US" altLang="zh-CN" dirty="0"/>
          </a:p>
          <a:p>
            <a:r>
              <a:rPr lang="zh-CN" altLang="en-US" dirty="0"/>
              <a:t>第一阶段，对每个句子判断其关系类别，筛选出置信度较低的样例为噪音样例。</a:t>
            </a:r>
            <a:endParaRPr lang="en-US" altLang="zh-CN" dirty="0"/>
          </a:p>
          <a:p>
            <a:endParaRPr lang="en-US" altLang="zh-CN" dirty="0"/>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dirty="0"/>
              <a:t>第二阶段，将噪音样例视为未标注数据，采用一致性文本增强的方法，充分利用其中包括的信息。</a:t>
            </a:r>
            <a:endParaRPr lang="en-US" altLang="zh-CN" dirty="0"/>
          </a:p>
          <a:p>
            <a:endParaRPr lang="en-US" altLang="zh-CN" dirty="0"/>
          </a:p>
          <a:p>
            <a:endParaRPr lang="en-US" dirty="0"/>
          </a:p>
          <a:p>
            <a:endParaRPr lang="en-US" altLang="zh-CN" dirty="0"/>
          </a:p>
          <a:p>
            <a:r>
              <a:rPr lang="zh-CN" altLang="en-US" dirty="0"/>
              <a:t>重标时，对重新标注的标签做个评估，避免重标引入更多噪音。</a:t>
            </a:r>
            <a:endParaRPr lang="en-US" altLang="zh-CN" dirty="0"/>
          </a:p>
          <a:p>
            <a:endParaRPr lang="en-US" altLang="zh-CN" dirty="0"/>
          </a:p>
          <a:p>
            <a:endParaRPr lang="en-US" altLang="zh-CN" dirty="0"/>
          </a:p>
          <a:p>
            <a:endParaRPr lang="en-US" dirty="0"/>
          </a:p>
          <a:p>
            <a:r>
              <a:rPr lang="zh-CN" altLang="en-US" sz="1200" b="0" i="0" kern="1200" dirty="0">
                <a:solidFill>
                  <a:schemeClr val="tx1"/>
                </a:solidFill>
                <a:effectLst/>
                <a:latin typeface="+mn-lt"/>
                <a:ea typeface="+mn-ea"/>
                <a:cs typeface="+mn-cs"/>
              </a:rPr>
              <a:t>无监督的</a:t>
            </a:r>
            <a:r>
              <a:rPr lang="en-US" altLang="zh-CN" sz="1200" b="0" i="0" kern="1200" dirty="0">
                <a:solidFill>
                  <a:schemeClr val="tx1"/>
                </a:solidFill>
                <a:effectLst/>
                <a:latin typeface="+mn-lt"/>
                <a:ea typeface="+mn-ea"/>
                <a:cs typeface="+mn-cs"/>
              </a:rPr>
              <a:t>SIMCSE</a:t>
            </a:r>
            <a:r>
              <a:rPr lang="zh-CN" altLang="en-US" sz="1200" b="0" i="0" kern="1200" dirty="0">
                <a:solidFill>
                  <a:schemeClr val="tx1"/>
                </a:solidFill>
                <a:effectLst/>
                <a:latin typeface="+mn-lt"/>
                <a:ea typeface="+mn-ea"/>
                <a:cs typeface="+mn-cs"/>
              </a:rPr>
              <a:t>可以做数据增强吧，生成很多语义相似的样本</a:t>
            </a:r>
            <a:endParaRPr lang="en-US" dirty="0"/>
          </a:p>
        </p:txBody>
      </p:sp>
      <p:sp>
        <p:nvSpPr>
          <p:cNvPr id="4" name="灯片编号占位符 3"/>
          <p:cNvSpPr>
            <a:spLocks noGrp="1"/>
          </p:cNvSpPr>
          <p:nvPr>
            <p:ph type="sldNum" sz="quarter" idx="10"/>
          </p:nvPr>
        </p:nvSpPr>
        <p:spPr/>
        <p:txBody>
          <a:bodyPr/>
          <a:lstStyle/>
          <a:p>
            <a:fld id="{CB530F0D-1A5A-4EA2-B28F-0EC912CB6BA5}" type="slidenum">
              <a:rPr lang="zh-CN" altLang="en-US" smtClean="0"/>
              <a:t>14</a:t>
            </a:fld>
            <a:endParaRPr lang="zh-CN" altLang="en-US"/>
          </a:p>
        </p:txBody>
      </p:sp>
    </p:spTree>
    <p:extLst>
      <p:ext uri="{BB962C8B-B14F-4D97-AF65-F5344CB8AC3E}">
        <p14:creationId xmlns:p14="http://schemas.microsoft.com/office/powerpoint/2010/main" val="442512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将文本增强作为可控的扰动加入到样本中，这些扰动更符合实际应用场景，能够约束模型对加入扰动的噪声样本和无关系样本做出一致性预测，</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在充分利用样本自身含有的信息的同时进一步强化模型性能</a:t>
            </a:r>
            <a:r>
              <a:rPr lang="zh-CN" altLang="en-US" sz="1200" kern="1200" dirty="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5"/>
          </p:nvPr>
        </p:nvSpPr>
        <p:spPr/>
        <p:txBody>
          <a:bodyPr/>
          <a:lstStyle/>
          <a:p>
            <a:fld id="{CB530F0D-1A5A-4EA2-B28F-0EC912CB6BA5}" type="slidenum">
              <a:rPr lang="zh-CN" altLang="en-US" smtClean="0"/>
              <a:t>15</a:t>
            </a:fld>
            <a:endParaRPr lang="zh-CN" altLang="en-US"/>
          </a:p>
        </p:txBody>
      </p:sp>
    </p:spTree>
    <p:extLst>
      <p:ext uri="{BB962C8B-B14F-4D97-AF65-F5344CB8AC3E}">
        <p14:creationId xmlns:p14="http://schemas.microsoft.com/office/powerpoint/2010/main" val="42217876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上面的框架，涉及到两个阈值，将更低置信度的样例视为噪声样例，评估重标样例的标签是否可信。</a:t>
            </a:r>
            <a:endParaRPr lang="en-US" altLang="zh-CN" dirty="0"/>
          </a:p>
          <a:p>
            <a:r>
              <a:rPr lang="zh-CN" altLang="en-US" dirty="0"/>
              <a:t>以前的很多方法都是采用对所有类别采取固定的阈值，比如</a:t>
            </a:r>
            <a:r>
              <a:rPr lang="en-US" altLang="zh-CN" dirty="0"/>
              <a:t>0.95</a:t>
            </a:r>
            <a:r>
              <a:rPr lang="zh-CN" altLang="en-US" dirty="0"/>
              <a:t>，但是这个没有考虑到不同类别的学习状况是不一样的。</a:t>
            </a:r>
            <a:endParaRPr lang="en-US" altLang="zh-CN" dirty="0"/>
          </a:p>
          <a:p>
            <a:r>
              <a:rPr lang="zh-CN" altLang="en-US" dirty="0"/>
              <a:t>因此，需要根据学习的状态、不同类别，采取不同的阈值。</a:t>
            </a:r>
            <a:endParaRPr lang="en-US" altLang="zh-CN" dirty="0"/>
          </a:p>
          <a:p>
            <a:endParaRPr lang="en-US" altLang="zh-CN" dirty="0"/>
          </a:p>
          <a:p>
            <a:endParaRPr lang="en-US" altLang="zh-CN" dirty="0"/>
          </a:p>
          <a:p>
            <a:r>
              <a:rPr lang="zh-CN" altLang="en-US" dirty="0"/>
              <a:t>学的比较好的类，或是简单的类，置信度自然会比较高，就更容易被固定阈值选取。而那些困难的类别，或是当下学的不是很好的类，由于置信度会偏低，就不容易被选到。这样就会导致模型有点“偏科”，比如一个孩子数学学得很好，家长又天天给他看数学书，于是他的数学分就越来越高。而语文本身学的就差，又很少去看语文书，导致语文分数一直提升不上来。表现到模型上就是：</a:t>
            </a:r>
            <a:r>
              <a:rPr lang="zh-CN" altLang="en-US" b="1" dirty="0"/>
              <a:t>对困难类别的拟合不会很好，导致困难类别的最终精度不会很高。</a:t>
            </a:r>
            <a:endParaRPr lang="zh-CN" altLang="en-US" dirty="0"/>
          </a:p>
          <a:p>
            <a:br>
              <a:rPr lang="zh-CN" altLang="en-US" dirty="0"/>
            </a:br>
            <a:r>
              <a:rPr lang="zh-CN" altLang="en-US" dirty="0"/>
              <a:t>在训练的起步阶段，受随机初始化影响，模型很可能把数据都盲目地预测到一个类里面去并且信心很高。如果一个</a:t>
            </a:r>
            <a:r>
              <a:rPr lang="en-US" altLang="zh-CN" dirty="0"/>
              <a:t>batch</a:t>
            </a:r>
            <a:r>
              <a:rPr lang="zh-CN" altLang="en-US" dirty="0"/>
              <a:t>中，只选出了这样错误的高信心伪标签，就会把模型往一个错误的方向优化。同时，即便一些样本的预测是正确的，由于开始阶段普遍置信度偏低，导致每个</a:t>
            </a:r>
            <a:r>
              <a:rPr lang="en-US" altLang="zh-CN" dirty="0"/>
              <a:t>batch</a:t>
            </a:r>
            <a:r>
              <a:rPr lang="zh-CN" altLang="en-US" dirty="0"/>
              <a:t>的数据利用率不高（大部分被过滤掉了），也会导致收敛很慢。</a:t>
            </a:r>
            <a:endParaRPr lang="en-US" altLang="zh-CN" dirty="0"/>
          </a:p>
          <a:p>
            <a:endParaRPr lang="en-US" dirty="0"/>
          </a:p>
        </p:txBody>
      </p:sp>
      <p:sp>
        <p:nvSpPr>
          <p:cNvPr id="4" name="灯片编号占位符 3"/>
          <p:cNvSpPr>
            <a:spLocks noGrp="1"/>
          </p:cNvSpPr>
          <p:nvPr>
            <p:ph type="sldNum" sz="quarter" idx="10"/>
          </p:nvPr>
        </p:nvSpPr>
        <p:spPr/>
        <p:txBody>
          <a:bodyPr/>
          <a:lstStyle/>
          <a:p>
            <a:fld id="{CB530F0D-1A5A-4EA2-B28F-0EC912CB6BA5}" type="slidenum">
              <a:rPr lang="zh-CN" altLang="en-US" smtClean="0"/>
              <a:t>16</a:t>
            </a:fld>
            <a:endParaRPr lang="zh-CN" altLang="en-US"/>
          </a:p>
        </p:txBody>
      </p:sp>
    </p:spTree>
    <p:extLst>
      <p:ext uri="{BB962C8B-B14F-4D97-AF65-F5344CB8AC3E}">
        <p14:creationId xmlns:p14="http://schemas.microsoft.com/office/powerpoint/2010/main" val="5634742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创新点如下：</a:t>
            </a:r>
            <a:endParaRPr lang="en-US" altLang="zh-CN" dirty="0"/>
          </a:p>
          <a:p>
            <a:endParaRPr lang="en-US" altLang="zh-CN" dirty="0"/>
          </a:p>
          <a:p>
            <a:r>
              <a:rPr lang="zh-CN" altLang="en-US" sz="1200" kern="1200" dirty="0">
                <a:solidFill>
                  <a:schemeClr val="tx1"/>
                </a:solidFill>
                <a:effectLst/>
                <a:latin typeface="+mn-lt"/>
                <a:ea typeface="+mn-ea"/>
                <a:cs typeface="+mn-cs"/>
              </a:rPr>
              <a:t>提出</a:t>
            </a:r>
            <a:r>
              <a:rPr lang="zh-CN" altLang="zh-CN" sz="1200" kern="1200" dirty="0">
                <a:solidFill>
                  <a:schemeClr val="tx1"/>
                </a:solidFill>
                <a:effectLst/>
                <a:latin typeface="+mn-lt"/>
                <a:ea typeface="+mn-ea"/>
                <a:cs typeface="+mn-cs"/>
              </a:rPr>
              <a:t>一致性文本增强</a:t>
            </a:r>
            <a:r>
              <a:rPr lang="zh-CN" altLang="en-US" sz="1200" kern="1200" dirty="0">
                <a:solidFill>
                  <a:schemeClr val="tx1"/>
                </a:solidFill>
                <a:effectLst/>
                <a:latin typeface="+mn-lt"/>
                <a:ea typeface="+mn-ea"/>
                <a:cs typeface="+mn-cs"/>
              </a:rPr>
              <a:t>的半监督学习框架</a:t>
            </a:r>
            <a:r>
              <a:rPr lang="zh-CN" altLang="zh-CN" sz="1200" kern="1200" dirty="0">
                <a:solidFill>
                  <a:schemeClr val="tx1"/>
                </a:solidFill>
                <a:effectLst/>
                <a:latin typeface="+mn-lt"/>
                <a:ea typeface="+mn-ea"/>
                <a:cs typeface="+mn-cs"/>
              </a:rPr>
              <a:t>，约束模型学习更多</a:t>
            </a:r>
            <a:r>
              <a:rPr lang="zh-CN" altLang="en-US" sz="1200" kern="1200" dirty="0">
                <a:solidFill>
                  <a:schemeClr val="tx1"/>
                </a:solidFill>
                <a:effectLst/>
                <a:latin typeface="+mn-lt"/>
                <a:ea typeface="+mn-ea"/>
                <a:cs typeface="+mn-cs"/>
              </a:rPr>
              <a:t>噪音样例</a:t>
            </a:r>
            <a:r>
              <a:rPr lang="zh-CN" altLang="zh-CN" sz="1200" kern="1200" dirty="0">
                <a:solidFill>
                  <a:schemeClr val="tx1"/>
                </a:solidFill>
                <a:effectLst/>
                <a:latin typeface="+mn-lt"/>
                <a:ea typeface="+mn-ea"/>
                <a:cs typeface="+mn-cs"/>
              </a:rPr>
              <a:t>的监督信息。</a:t>
            </a:r>
            <a:endParaRPr lang="en-US" altLang="zh-CN" dirty="0"/>
          </a:p>
          <a:p>
            <a:endParaRPr lang="en-US" dirty="0"/>
          </a:p>
          <a:p>
            <a:r>
              <a:rPr lang="zh-CN" altLang="en-US" dirty="0"/>
              <a:t>探索适用于关系抽取任务的文本增强方法。</a:t>
            </a:r>
            <a:endParaRPr lang="en-US" altLang="zh-CN" dirty="0"/>
          </a:p>
          <a:p>
            <a:endParaRPr lang="en-US" dirty="0"/>
          </a:p>
          <a:p>
            <a:r>
              <a:rPr lang="zh-CN" altLang="en-US" dirty="0"/>
              <a:t>判断模型的预测是否准确时，不通过固定的阈值判断，采取动态调整的阈值。</a:t>
            </a:r>
            <a:endParaRPr lang="en-US" dirty="0"/>
          </a:p>
        </p:txBody>
      </p:sp>
      <p:sp>
        <p:nvSpPr>
          <p:cNvPr id="4" name="灯片编号占位符 3"/>
          <p:cNvSpPr>
            <a:spLocks noGrp="1"/>
          </p:cNvSpPr>
          <p:nvPr>
            <p:ph type="sldNum" sz="quarter" idx="10"/>
          </p:nvPr>
        </p:nvSpPr>
        <p:spPr/>
        <p:txBody>
          <a:bodyPr/>
          <a:lstStyle/>
          <a:p>
            <a:fld id="{CB530F0D-1A5A-4EA2-B28F-0EC912CB6BA5}" type="slidenum">
              <a:rPr lang="zh-CN" altLang="en-US" smtClean="0"/>
              <a:t>17</a:t>
            </a:fld>
            <a:endParaRPr lang="zh-CN" altLang="en-US"/>
          </a:p>
        </p:txBody>
      </p:sp>
    </p:spTree>
    <p:extLst>
      <p:ext uri="{BB962C8B-B14F-4D97-AF65-F5344CB8AC3E}">
        <p14:creationId xmlns:p14="http://schemas.microsoft.com/office/powerpoint/2010/main" val="6889726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ctr"/>
            <a:r>
              <a:rPr lang="zh-CN" altLang="en-US" dirty="0"/>
              <a:t>本文的实验的设置如下：</a:t>
            </a:r>
            <a:endParaRPr lang="en-US" altLang="zh-CN" dirty="0"/>
          </a:p>
          <a:p>
            <a:pPr fontAlgn="ctr"/>
            <a:r>
              <a:rPr lang="zh-CN" altLang="en-US" dirty="0"/>
              <a:t>首先是数据集，使用的仍是常用的纽约时报数据集和一个小的噪声数据集。</a:t>
            </a:r>
            <a:endParaRPr lang="en-US" altLang="zh-CN" dirty="0"/>
          </a:p>
          <a:p>
            <a:pPr marL="0" marR="0" lvl="0" indent="0" algn="l" defTabSz="914354" rtl="0" eaLnBrk="1" fontAlgn="ctr" latinLnBrk="0" hangingPunct="1">
              <a:lnSpc>
                <a:spcPct val="100000"/>
              </a:lnSpc>
              <a:spcBef>
                <a:spcPts val="0"/>
              </a:spcBef>
              <a:spcAft>
                <a:spcPts val="0"/>
              </a:spcAft>
              <a:buClrTx/>
              <a:buSzTx/>
              <a:buFontTx/>
              <a:buNone/>
              <a:tabLst/>
              <a:defRPr/>
            </a:pPr>
            <a:r>
              <a:rPr lang="zh-CN" altLang="en-US" dirty="0"/>
              <a:t>然后评价指标有两个：一个是</a:t>
            </a:r>
            <a:r>
              <a:rPr lang="en-US" altLang="zh-CN" dirty="0" err="1"/>
              <a:t>topN</a:t>
            </a:r>
            <a:r>
              <a:rPr lang="zh-CN" altLang="en-US" dirty="0"/>
              <a:t>的</a:t>
            </a:r>
            <a:r>
              <a:rPr lang="en-US" altLang="zh-CN" dirty="0"/>
              <a:t>precision</a:t>
            </a:r>
            <a:r>
              <a:rPr lang="zh-CN" altLang="en-US" dirty="0"/>
              <a:t>值，一个是</a:t>
            </a:r>
            <a:r>
              <a:rPr lang="en-US" altLang="zh-CN" dirty="0"/>
              <a:t>PR</a:t>
            </a:r>
            <a:r>
              <a:rPr lang="zh-CN" altLang="en-US" dirty="0"/>
              <a:t>曲线下的面积，句子级别的评价指标是</a:t>
            </a:r>
            <a:r>
              <a:rPr lang="en-US" altLang="zh-CN" sz="1200" dirty="0">
                <a:solidFill>
                  <a:srgbClr val="4E96BA"/>
                </a:solidFill>
                <a:latin typeface="微软雅黑" panose="020B0503020204020204" pitchFamily="34" charset="-122"/>
              </a:rPr>
              <a:t>precision recall f1</a:t>
            </a:r>
          </a:p>
          <a:p>
            <a:pPr fontAlgn="ctr"/>
            <a:endParaRPr lang="en-US" altLang="zh-CN" dirty="0"/>
          </a:p>
        </p:txBody>
      </p:sp>
      <p:sp>
        <p:nvSpPr>
          <p:cNvPr id="4" name="灯片编号占位符 3"/>
          <p:cNvSpPr>
            <a:spLocks noGrp="1"/>
          </p:cNvSpPr>
          <p:nvPr>
            <p:ph type="sldNum" sz="quarter" idx="10"/>
          </p:nvPr>
        </p:nvSpPr>
        <p:spPr/>
        <p:txBody>
          <a:bodyPr/>
          <a:lstStyle/>
          <a:p>
            <a:fld id="{CB530F0D-1A5A-4EA2-B28F-0EC912CB6BA5}" type="slidenum">
              <a:rPr lang="zh-CN" altLang="en-US" smtClean="0"/>
              <a:t>18</a:t>
            </a:fld>
            <a:endParaRPr lang="zh-CN" altLang="en-US"/>
          </a:p>
        </p:txBody>
      </p:sp>
    </p:spTree>
    <p:extLst>
      <p:ext uri="{BB962C8B-B14F-4D97-AF65-F5344CB8AC3E}">
        <p14:creationId xmlns:p14="http://schemas.microsoft.com/office/powerpoint/2010/main" val="41416729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ctr"/>
            <a:r>
              <a:rPr lang="zh-CN" altLang="en-US" dirty="0"/>
              <a:t>本文的实验的设置如下：</a:t>
            </a:r>
            <a:endParaRPr lang="en-US" altLang="zh-CN" dirty="0"/>
          </a:p>
          <a:p>
            <a:pPr fontAlgn="ctr"/>
            <a:r>
              <a:rPr lang="zh-CN" altLang="en-US" dirty="0"/>
              <a:t>首先是数据集，使用的仍是常用的纽约时报数据集，</a:t>
            </a:r>
            <a:r>
              <a:rPr lang="en-US" altLang="zh-CN" dirty="0"/>
              <a:t>05-06</a:t>
            </a:r>
            <a:r>
              <a:rPr lang="zh-CN" altLang="en-US" dirty="0"/>
              <a:t>年的句子用做训练集，</a:t>
            </a:r>
            <a:r>
              <a:rPr lang="en-US" altLang="zh-CN" dirty="0"/>
              <a:t>07</a:t>
            </a:r>
            <a:r>
              <a:rPr lang="zh-CN" altLang="en-US" dirty="0"/>
              <a:t>年的句子用作测试集</a:t>
            </a:r>
            <a:endParaRPr lang="en-US" altLang="zh-CN" dirty="0"/>
          </a:p>
          <a:p>
            <a:pPr fontAlgn="ctr"/>
            <a:r>
              <a:rPr lang="zh-CN" altLang="en-US" dirty="0"/>
              <a:t>然后评价指标有两个：一个是</a:t>
            </a:r>
            <a:r>
              <a:rPr lang="en-US" altLang="zh-CN" dirty="0" err="1"/>
              <a:t>topN</a:t>
            </a:r>
            <a:r>
              <a:rPr lang="zh-CN" altLang="en-US" dirty="0"/>
              <a:t>的</a:t>
            </a:r>
            <a:r>
              <a:rPr lang="en-US" altLang="zh-CN" dirty="0"/>
              <a:t>precision</a:t>
            </a:r>
            <a:r>
              <a:rPr lang="zh-CN" altLang="en-US" dirty="0"/>
              <a:t>值，一个是</a:t>
            </a:r>
            <a:r>
              <a:rPr lang="en-US" altLang="zh-CN" dirty="0"/>
              <a:t>PR</a:t>
            </a:r>
            <a:r>
              <a:rPr lang="zh-CN" altLang="en-US" dirty="0"/>
              <a:t>曲线下的面积</a:t>
            </a:r>
            <a:endParaRPr lang="en-US" altLang="zh-CN" dirty="0"/>
          </a:p>
          <a:p>
            <a:pPr fontAlgn="ctr"/>
            <a:endParaRPr lang="en-US" altLang="zh-CN" dirty="0"/>
          </a:p>
          <a:p>
            <a:pPr fontAlgn="ctr"/>
            <a:r>
              <a:rPr lang="zh-CN" altLang="en-US" dirty="0"/>
              <a:t>一些</a:t>
            </a:r>
            <a:r>
              <a:rPr lang="en-US" altLang="zh-CN" dirty="0"/>
              <a:t>baseline</a:t>
            </a:r>
            <a:r>
              <a:rPr lang="zh-CN" altLang="en-US" dirty="0"/>
              <a:t>的选取如下，里面包含了传统的</a:t>
            </a:r>
            <a:r>
              <a:rPr lang="en-US" altLang="zh-CN" dirty="0"/>
              <a:t>attention</a:t>
            </a:r>
            <a:r>
              <a:rPr lang="zh-CN" altLang="en-US" dirty="0"/>
              <a:t>模型，包括了</a:t>
            </a:r>
            <a:r>
              <a:rPr lang="en-US" altLang="zh-CN" dirty="0"/>
              <a:t>hard selection</a:t>
            </a:r>
            <a:r>
              <a:rPr lang="zh-CN" altLang="en-US" dirty="0"/>
              <a:t>的强化学习方法，</a:t>
            </a:r>
            <a:endParaRPr lang="en-US" altLang="zh-CN" dirty="0"/>
          </a:p>
          <a:p>
            <a:pPr fontAlgn="ctr"/>
            <a:r>
              <a:rPr lang="zh-CN" altLang="en-US" dirty="0"/>
              <a:t>以及使用强化学习</a:t>
            </a:r>
            <a:r>
              <a:rPr lang="en-US" altLang="zh-CN" dirty="0"/>
              <a:t>/</a:t>
            </a:r>
            <a:r>
              <a:rPr lang="zh-CN" altLang="en-US" dirty="0"/>
              <a:t>深度聚类</a:t>
            </a:r>
            <a:r>
              <a:rPr lang="en-US" altLang="zh-CN" dirty="0"/>
              <a:t>/</a:t>
            </a:r>
            <a:r>
              <a:rPr lang="zh-CN" altLang="en-US" dirty="0"/>
              <a:t>对比学习</a:t>
            </a:r>
            <a:r>
              <a:rPr lang="en-US" altLang="zh-CN" dirty="0"/>
              <a:t>/negative training </a:t>
            </a:r>
            <a:r>
              <a:rPr lang="zh-CN" altLang="en-US" dirty="0"/>
              <a:t>重标样例的方法。</a:t>
            </a:r>
            <a:endParaRPr lang="en-US" altLang="zh-CN" dirty="0"/>
          </a:p>
          <a:p>
            <a:pPr marL="228600" indent="-228600" fontAlgn="ctr">
              <a:buAutoNum type="arabicPeriod"/>
            </a:pPr>
            <a:endParaRPr lang="en-US" altLang="zh-CN" dirty="0"/>
          </a:p>
        </p:txBody>
      </p:sp>
      <p:sp>
        <p:nvSpPr>
          <p:cNvPr id="4" name="灯片编号占位符 3"/>
          <p:cNvSpPr>
            <a:spLocks noGrp="1"/>
          </p:cNvSpPr>
          <p:nvPr>
            <p:ph type="sldNum" sz="quarter" idx="10"/>
          </p:nvPr>
        </p:nvSpPr>
        <p:spPr/>
        <p:txBody>
          <a:bodyPr/>
          <a:lstStyle/>
          <a:p>
            <a:fld id="{CB530F0D-1A5A-4EA2-B28F-0EC912CB6BA5}" type="slidenum">
              <a:rPr lang="zh-CN" altLang="en-US" smtClean="0"/>
              <a:t>19</a:t>
            </a:fld>
            <a:endParaRPr lang="zh-CN" altLang="en-US"/>
          </a:p>
        </p:txBody>
      </p:sp>
    </p:spTree>
    <p:extLst>
      <p:ext uri="{BB962C8B-B14F-4D97-AF65-F5344CB8AC3E}">
        <p14:creationId xmlns:p14="http://schemas.microsoft.com/office/powerpoint/2010/main" val="3607676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CB530F0D-1A5A-4EA2-B28F-0EC912CB6BA5}" type="slidenum">
              <a:rPr lang="zh-CN" altLang="en-US" smtClean="0"/>
              <a:t>22</a:t>
            </a:fld>
            <a:endParaRPr lang="zh-CN" altLang="en-US"/>
          </a:p>
        </p:txBody>
      </p:sp>
    </p:spTree>
    <p:extLst>
      <p:ext uri="{BB962C8B-B14F-4D97-AF65-F5344CB8AC3E}">
        <p14:creationId xmlns:p14="http://schemas.microsoft.com/office/powerpoint/2010/main" val="19061952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530F0D-1A5A-4EA2-B28F-0EC912CB6BA5}" type="slidenum">
              <a:rPr lang="zh-CN" altLang="en-US" smtClean="0"/>
              <a:t>2</a:t>
            </a:fld>
            <a:endParaRPr lang="zh-CN" altLang="en-US"/>
          </a:p>
        </p:txBody>
      </p:sp>
    </p:spTree>
    <p:extLst>
      <p:ext uri="{BB962C8B-B14F-4D97-AF65-F5344CB8AC3E}">
        <p14:creationId xmlns:p14="http://schemas.microsoft.com/office/powerpoint/2010/main" val="1173758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bg2">
                    <a:lumMod val="50000"/>
                  </a:schemeClr>
                </a:solidFill>
                <a:effectLst/>
                <a:latin typeface="微软雅黑" panose="020B0503020204020204" pitchFamily="34" charset="-122"/>
                <a:ea typeface="+mn-ea"/>
                <a:cs typeface="+mn-cs"/>
              </a:rPr>
              <a:t>关系抽取是信息抽取的任务之一，其目的是从文本中抽取出实体之间表达的语义关系，与知识图谱有密切的联系，比如说下面的例子。</a:t>
            </a:r>
            <a:r>
              <a:rPr lang="en-US" altLang="zh-CN" sz="1200" b="0" i="0" kern="1200" dirty="0">
                <a:solidFill>
                  <a:schemeClr val="bg2">
                    <a:lumMod val="50000"/>
                  </a:schemeClr>
                </a:solidFill>
                <a:effectLst/>
                <a:latin typeface="微软雅黑" panose="020B0503020204020204" pitchFamily="34" charset="-122"/>
                <a:ea typeface="+mn-ea"/>
                <a:cs typeface="+mn-cs"/>
              </a:rPr>
              <a:t>XXX</a:t>
            </a:r>
            <a:r>
              <a:rPr lang="zh-CN" altLang="en-US" sz="1200" b="0" i="0" kern="1200" dirty="0">
                <a:solidFill>
                  <a:schemeClr val="bg2">
                    <a:lumMod val="50000"/>
                  </a:schemeClr>
                </a:solidFill>
                <a:effectLst/>
                <a:latin typeface="微软雅黑" panose="020B0503020204020204" pitchFamily="34" charset="-122"/>
                <a:ea typeface="+mn-ea"/>
                <a:cs typeface="+mn-cs"/>
              </a:rPr>
              <a:t>，在这句话在，乔布斯和苹果是两个实体，这两个实体在句子中表达的关系是创始人，于是，我们可以抽取出下面的三元组。</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B530F0D-1A5A-4EA2-B28F-0EC912CB6BA5}" type="slidenum">
              <a:rPr lang="zh-CN" altLang="en-US" smtClean="0"/>
              <a:t>3</a:t>
            </a:fld>
            <a:endParaRPr lang="zh-CN" altLang="en-US"/>
          </a:p>
        </p:txBody>
      </p:sp>
    </p:spTree>
    <p:extLst>
      <p:ext uri="{BB962C8B-B14F-4D97-AF65-F5344CB8AC3E}">
        <p14:creationId xmlns:p14="http://schemas.microsoft.com/office/powerpoint/2010/main" val="36484430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作为信息抽取的重要一环，关系抽取为下游的自然语言任务提供了支持，</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被广泛运用于知识图谱的构建与补全，答案生成，阅读理解，搜索引擎等任务中，</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因此如何从海量数据中，准确的抽取出实体之间表达的关系，对于实际应用有着重大的价值。</a:t>
            </a:r>
          </a:p>
        </p:txBody>
      </p:sp>
      <p:sp>
        <p:nvSpPr>
          <p:cNvPr id="4" name="灯片编号占位符 3"/>
          <p:cNvSpPr>
            <a:spLocks noGrp="1"/>
          </p:cNvSpPr>
          <p:nvPr>
            <p:ph type="sldNum" sz="quarter" idx="10"/>
          </p:nvPr>
        </p:nvSpPr>
        <p:spPr/>
        <p:txBody>
          <a:bodyPr/>
          <a:lstStyle/>
          <a:p>
            <a:fld id="{CB530F0D-1A5A-4EA2-B28F-0EC912CB6BA5}" type="slidenum">
              <a:rPr lang="zh-CN" altLang="en-US" smtClean="0"/>
              <a:t>4</a:t>
            </a:fld>
            <a:endParaRPr lang="zh-CN" altLang="en-US"/>
          </a:p>
        </p:txBody>
      </p:sp>
    </p:spTree>
    <p:extLst>
      <p:ext uri="{BB962C8B-B14F-4D97-AF65-F5344CB8AC3E}">
        <p14:creationId xmlns:p14="http://schemas.microsoft.com/office/powerpoint/2010/main" val="1363547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关系抽取通常被看成是一个有监督的分类问题，需要大量的标注数据来训练模型。为了降低数据标注的人工成本，研究者们设计了许多方案，其中应用最广泛的是</a:t>
            </a:r>
            <a:r>
              <a:rPr lang="en-US" altLang="zh-CN" dirty="0"/>
              <a:t>09</a:t>
            </a:r>
            <a:r>
              <a:rPr lang="zh-CN" altLang="en-US" dirty="0"/>
              <a:t>年提出的远程监督的方法。它的假设是</a:t>
            </a:r>
            <a:r>
              <a:rPr lang="en-US" altLang="zh-CN" dirty="0"/>
              <a:t>……</a:t>
            </a:r>
            <a:r>
              <a:rPr lang="zh-CN" altLang="en-US" dirty="0"/>
              <a:t>，因此它将知识库与待标注的文本进行对齐，就能给文本标注上对应的关系，以此来产生大量的标注数据。但是由于它的假设过强，使得标注数据中含有很多噪声。</a:t>
            </a:r>
            <a:endParaRPr lang="en-US" altLang="zh-CN" dirty="0"/>
          </a:p>
          <a:p>
            <a:r>
              <a:rPr lang="zh-CN" altLang="en-US" dirty="0"/>
              <a:t>现有的解决方案大多是把它看成是一个多实例多标签的问题。也就是把含有同个实体对的句子看成是一个包，然后以包为单位来预测关系。由于包中的实例并不都是表达着相应的关系，所以如何能降低包中的这些噪声对于关系预测的影响，成为大家关注的问题。</a:t>
            </a:r>
            <a:endParaRPr lang="en-US" altLang="zh-CN" dirty="0"/>
          </a:p>
          <a:p>
            <a:endParaRPr lang="en-US" dirty="0"/>
          </a:p>
        </p:txBody>
      </p:sp>
      <p:sp>
        <p:nvSpPr>
          <p:cNvPr id="4" name="灯片编号占位符 3"/>
          <p:cNvSpPr>
            <a:spLocks noGrp="1"/>
          </p:cNvSpPr>
          <p:nvPr>
            <p:ph type="sldNum" sz="quarter" idx="10"/>
          </p:nvPr>
        </p:nvSpPr>
        <p:spPr/>
        <p:txBody>
          <a:bodyPr/>
          <a:lstStyle/>
          <a:p>
            <a:fld id="{CB530F0D-1A5A-4EA2-B28F-0EC912CB6BA5}" type="slidenum">
              <a:rPr lang="zh-CN" altLang="en-US" smtClean="0"/>
              <a:t>5</a:t>
            </a:fld>
            <a:endParaRPr lang="zh-CN" altLang="en-US"/>
          </a:p>
        </p:txBody>
      </p:sp>
    </p:spTree>
    <p:extLst>
      <p:ext uri="{BB962C8B-B14F-4D97-AF65-F5344CB8AC3E}">
        <p14:creationId xmlns:p14="http://schemas.microsoft.com/office/powerpoint/2010/main" val="1894124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530F0D-1A5A-4EA2-B28F-0EC912CB6BA5}" type="slidenum">
              <a:rPr lang="zh-CN" altLang="en-US" smtClean="0"/>
              <a:t>6</a:t>
            </a:fld>
            <a:endParaRPr lang="zh-CN" altLang="en-US"/>
          </a:p>
        </p:txBody>
      </p:sp>
    </p:spTree>
    <p:extLst>
      <p:ext uri="{BB962C8B-B14F-4D97-AF65-F5344CB8AC3E}">
        <p14:creationId xmlns:p14="http://schemas.microsoft.com/office/powerpoint/2010/main" val="34551666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sz="1200" dirty="0">
                <a:solidFill>
                  <a:schemeClr val="tx2"/>
                </a:solidFill>
                <a:latin typeface="微软雅黑" panose="020B0503020204020204" pitchFamily="34" charset="-122"/>
                <a:ea typeface="微软雅黑" panose="020B0503020204020204" pitchFamily="34" charset="-122"/>
              </a:rPr>
              <a:t>增加先验知识</a:t>
            </a:r>
            <a:r>
              <a:rPr lang="en-US" altLang="zh-CN" sz="1200" dirty="0">
                <a:solidFill>
                  <a:schemeClr val="tx2"/>
                </a:solidFill>
                <a:latin typeface="微软雅黑" panose="020B0503020204020204" pitchFamily="34" charset="-122"/>
                <a:ea typeface="微软雅黑" panose="020B0503020204020204" pitchFamily="34" charset="-122"/>
              </a:rPr>
              <a:t>/</a:t>
            </a:r>
            <a:r>
              <a:rPr lang="zh-CN" altLang="en-US" sz="1200" dirty="0">
                <a:solidFill>
                  <a:schemeClr val="tx2"/>
                </a:solidFill>
                <a:latin typeface="微软雅黑" panose="020B0503020204020204" pitchFamily="34" charset="-122"/>
                <a:ea typeface="微软雅黑" panose="020B0503020204020204" pitchFamily="34" charset="-122"/>
              </a:rPr>
              <a:t>提升编码能力</a:t>
            </a:r>
            <a:endParaRPr lang="en-US" altLang="zh-CN" sz="1200" kern="1200" dirty="0">
              <a:solidFill>
                <a:schemeClr val="tx1"/>
              </a:solidFill>
              <a:effectLst/>
              <a:latin typeface="+mn-lt"/>
              <a:ea typeface="+mn-ea"/>
              <a:cs typeface="+mn-cs"/>
            </a:endParaRP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PCNN </a:t>
            </a:r>
            <a:r>
              <a:rPr lang="zh-CN" altLang="en-US" sz="1200" dirty="0">
                <a:solidFill>
                  <a:schemeClr val="bg2">
                    <a:lumMod val="50000"/>
                  </a:schemeClr>
                </a:solidFill>
                <a:latin typeface="微软雅黑" panose="020B0503020204020204" pitchFamily="34" charset="-122"/>
              </a:rPr>
              <a:t>（</a:t>
            </a:r>
            <a:r>
              <a:rPr lang="en-US" altLang="zh-CN" sz="1200" dirty="0">
                <a:solidFill>
                  <a:schemeClr val="bg2">
                    <a:lumMod val="50000"/>
                  </a:schemeClr>
                </a:solidFill>
                <a:latin typeface="微软雅黑" panose="020B0503020204020204" pitchFamily="34" charset="-122"/>
              </a:rPr>
              <a:t>Zeng et al 2015</a:t>
            </a:r>
            <a:r>
              <a:rPr lang="zh-CN" altLang="en-US" sz="1200" dirty="0">
                <a:solidFill>
                  <a:schemeClr val="bg2">
                    <a:lumMod val="50000"/>
                  </a:schemeClr>
                </a:solidFill>
                <a:latin typeface="微软雅黑" panose="020B0503020204020204" pitchFamily="34" charset="-122"/>
              </a:rPr>
              <a:t>）</a:t>
            </a:r>
            <a:endParaRPr lang="en-US" altLang="zh-CN" sz="1200" dirty="0">
              <a:solidFill>
                <a:schemeClr val="bg2">
                  <a:lumMod val="50000"/>
                </a:schemeClr>
              </a:solidFill>
              <a:latin typeface="微软雅黑" panose="020B0503020204020204" pitchFamily="34" charset="-122"/>
            </a:endParaRP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LSTM+</a:t>
            </a:r>
            <a:r>
              <a:rPr lang="zh-CN" altLang="en-US" sz="1200" dirty="0">
                <a:solidFill>
                  <a:schemeClr val="bg2">
                    <a:lumMod val="50000"/>
                  </a:schemeClr>
                </a:solidFill>
                <a:latin typeface="微软雅黑" panose="020B0503020204020204" pitchFamily="34" charset="-122"/>
              </a:rPr>
              <a:t>树结构（</a:t>
            </a:r>
            <a:r>
              <a:rPr lang="en-US" altLang="zh-CN" sz="1200" dirty="0">
                <a:solidFill>
                  <a:schemeClr val="bg2">
                    <a:lumMod val="50000"/>
                  </a:schemeClr>
                </a:solidFill>
                <a:latin typeface="微软雅黑" panose="020B0503020204020204" pitchFamily="34" charset="-122"/>
              </a:rPr>
              <a:t>Miwa 2016)</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Deep memory network (2017)</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GCN+</a:t>
            </a:r>
            <a:r>
              <a:rPr lang="zh-CN" altLang="en-US" sz="1200" dirty="0">
                <a:solidFill>
                  <a:schemeClr val="bg2">
                    <a:lumMod val="50000"/>
                  </a:schemeClr>
                </a:solidFill>
                <a:latin typeface="微软雅黑" panose="020B0503020204020204" pitchFamily="34" charset="-122"/>
              </a:rPr>
              <a:t>依存树 （</a:t>
            </a:r>
            <a:r>
              <a:rPr lang="en-US" altLang="zh-CN" sz="1200" dirty="0">
                <a:solidFill>
                  <a:schemeClr val="bg2">
                    <a:lumMod val="50000"/>
                  </a:schemeClr>
                </a:solidFill>
                <a:latin typeface="微软雅黑" panose="020B0503020204020204" pitchFamily="34" charset="-122"/>
              </a:rPr>
              <a:t>2021</a:t>
            </a:r>
            <a:r>
              <a:rPr lang="zh-CN" altLang="en-US" sz="1200" dirty="0">
                <a:solidFill>
                  <a:schemeClr val="bg2">
                    <a:lumMod val="50000"/>
                  </a:schemeClr>
                </a:solidFill>
                <a:latin typeface="微软雅黑" panose="020B0503020204020204" pitchFamily="34" charset="-122"/>
              </a:rPr>
              <a:t>）</a:t>
            </a:r>
            <a:endParaRPr lang="en-US" altLang="zh-CN" sz="1200" dirty="0">
              <a:solidFill>
                <a:schemeClr val="bg2">
                  <a:lumMod val="50000"/>
                </a:schemeClr>
              </a:solidFill>
              <a:latin typeface="微软雅黑" panose="020B0503020204020204" pitchFamily="34" charset="-122"/>
            </a:endParaRPr>
          </a:p>
          <a:p>
            <a:pPr marL="285750" indent="-285750">
              <a:lnSpc>
                <a:spcPct val="130000"/>
              </a:lnSpc>
              <a:buFont typeface="Arial" panose="020B0604020202020204" pitchFamily="34" charset="0"/>
              <a:buChar char="•"/>
            </a:pPr>
            <a:r>
              <a:rPr lang="zh-CN" altLang="en-US" sz="1200" dirty="0">
                <a:solidFill>
                  <a:schemeClr val="bg2">
                    <a:lumMod val="50000"/>
                  </a:schemeClr>
                </a:solidFill>
                <a:latin typeface="微软雅黑" panose="020B0503020204020204" pitchFamily="34" charset="-122"/>
              </a:rPr>
              <a:t>胶囊网络（</a:t>
            </a:r>
            <a:r>
              <a:rPr lang="en-US" altLang="zh-CN" sz="1200" dirty="0">
                <a:solidFill>
                  <a:schemeClr val="bg2">
                    <a:lumMod val="50000"/>
                  </a:schemeClr>
                </a:solidFill>
                <a:latin typeface="微软雅黑" panose="020B0503020204020204" pitchFamily="34" charset="-122"/>
              </a:rPr>
              <a:t>2021</a:t>
            </a:r>
            <a:r>
              <a:rPr lang="zh-CN" altLang="en-US" sz="1200" dirty="0">
                <a:solidFill>
                  <a:schemeClr val="bg2">
                    <a:lumMod val="50000"/>
                  </a:schemeClr>
                </a:solidFill>
                <a:latin typeface="微软雅黑" panose="020B0503020204020204" pitchFamily="34" charset="-122"/>
              </a:rPr>
              <a:t>）</a:t>
            </a:r>
            <a:endParaRPr lang="en-US" altLang="zh-CN" sz="1200" dirty="0">
              <a:solidFill>
                <a:schemeClr val="bg2">
                  <a:lumMod val="50000"/>
                </a:schemeClr>
              </a:solidFill>
              <a:latin typeface="微软雅黑" panose="020B0503020204020204" pitchFamily="34" charset="-122"/>
            </a:endParaRPr>
          </a:p>
          <a:p>
            <a:pPr marL="285750" indent="-285750">
              <a:lnSpc>
                <a:spcPct val="130000"/>
              </a:lnSpc>
              <a:buFont typeface="Arial" panose="020B0604020202020204" pitchFamily="34" charset="0"/>
              <a:buChar char="•"/>
            </a:pPr>
            <a:endParaRPr lang="en-US" altLang="zh-CN" sz="1200" dirty="0">
              <a:solidFill>
                <a:schemeClr val="bg2">
                  <a:lumMod val="50000"/>
                </a:schemeClr>
              </a:solidFill>
              <a:latin typeface="微软雅黑" panose="020B0503020204020204" pitchFamily="34" charset="-122"/>
            </a:endParaRPr>
          </a:p>
          <a:p>
            <a:pPr marL="0" indent="0">
              <a:lnSpc>
                <a:spcPct val="130000"/>
              </a:lnSpc>
              <a:buFont typeface="Arial" panose="020B0604020202020204" pitchFamily="34" charset="0"/>
              <a:buNone/>
            </a:pPr>
            <a:r>
              <a:rPr lang="zh-CN" altLang="en-US" sz="1200" dirty="0">
                <a:solidFill>
                  <a:schemeClr val="bg2">
                    <a:lumMod val="50000"/>
                  </a:schemeClr>
                </a:solidFill>
                <a:latin typeface="微软雅黑" panose="020B0503020204020204" pitchFamily="34" charset="-122"/>
              </a:rPr>
              <a:t>其他</a:t>
            </a:r>
            <a:endParaRPr lang="en-US" altLang="zh-CN" sz="1200" dirty="0">
              <a:solidFill>
                <a:schemeClr val="bg2">
                  <a:lumMod val="50000"/>
                </a:schemeClr>
              </a:solidFill>
              <a:latin typeface="微软雅黑" panose="020B0503020204020204" pitchFamily="34" charset="-122"/>
            </a:endParaRPr>
          </a:p>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soft-label</a:t>
            </a:r>
            <a:r>
              <a:rPr lang="zh-CN" altLang="en-US" sz="1200" dirty="0">
                <a:solidFill>
                  <a:schemeClr val="bg2">
                    <a:lumMod val="50000"/>
                  </a:schemeClr>
                </a:solidFill>
                <a:latin typeface="微软雅黑" panose="020B0503020204020204" pitchFamily="34" charset="-122"/>
              </a:rPr>
              <a:t>（</a:t>
            </a:r>
            <a:r>
              <a:rPr lang="en-US" altLang="zh-CN" sz="1200" dirty="0">
                <a:solidFill>
                  <a:schemeClr val="bg2">
                    <a:lumMod val="50000"/>
                  </a:schemeClr>
                </a:solidFill>
                <a:latin typeface="微软雅黑" panose="020B0503020204020204" pitchFamily="34" charset="-122"/>
              </a:rPr>
              <a:t>2017</a:t>
            </a:r>
            <a:r>
              <a:rPr lang="zh-CN" altLang="en-US" sz="1200" dirty="0">
                <a:solidFill>
                  <a:schemeClr val="bg2">
                    <a:lumMod val="50000"/>
                  </a:schemeClr>
                </a:solidFill>
                <a:latin typeface="微软雅黑" panose="020B0503020204020204" pitchFamily="34" charset="-122"/>
              </a:rPr>
              <a:t>）</a:t>
            </a:r>
          </a:p>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pretrained LM</a:t>
            </a:r>
            <a:r>
              <a:rPr lang="zh-CN" altLang="en-US" sz="1200" dirty="0">
                <a:solidFill>
                  <a:schemeClr val="bg2">
                    <a:lumMod val="50000"/>
                  </a:schemeClr>
                </a:solidFill>
                <a:latin typeface="微软雅黑" panose="020B0503020204020204" pitchFamily="34" charset="-122"/>
              </a:rPr>
              <a:t>（</a:t>
            </a:r>
            <a:r>
              <a:rPr lang="en-US" altLang="zh-CN" sz="1200" dirty="0">
                <a:solidFill>
                  <a:schemeClr val="bg2">
                    <a:lumMod val="50000"/>
                  </a:schemeClr>
                </a:solidFill>
                <a:latin typeface="微软雅黑" panose="020B0503020204020204" pitchFamily="34" charset="-122"/>
              </a:rPr>
              <a:t>2019</a:t>
            </a:r>
            <a:r>
              <a:rPr lang="zh-CN" altLang="en-US" sz="1200" dirty="0">
                <a:solidFill>
                  <a:schemeClr val="bg2">
                    <a:lumMod val="50000"/>
                  </a:schemeClr>
                </a:solidFill>
                <a:latin typeface="微软雅黑" panose="020B0503020204020204" pitchFamily="34" charset="-122"/>
              </a:rPr>
              <a:t>）</a:t>
            </a:r>
          </a:p>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pattern-based(2019)</a:t>
            </a:r>
          </a:p>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structured learning(2019)</a:t>
            </a:r>
            <a:endParaRPr lang="zh-CN" altLang="en-US" sz="1200" dirty="0">
              <a:solidFill>
                <a:schemeClr val="bg2">
                  <a:lumMod val="50000"/>
                </a:schemeClr>
              </a:solidFill>
              <a:latin typeface="微软雅黑" panose="020B0503020204020204" pitchFamily="34" charset="-122"/>
            </a:endParaRPr>
          </a:p>
          <a:p>
            <a:pPr marL="0" indent="0">
              <a:lnSpc>
                <a:spcPct val="130000"/>
              </a:lnSpc>
              <a:buFont typeface="Arial" panose="020B0604020202020204" pitchFamily="34" charset="0"/>
              <a:buNone/>
            </a:pP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CB530F0D-1A5A-4EA2-B28F-0EC912CB6BA5}" type="slidenum">
              <a:rPr lang="zh-CN" altLang="en-US" smtClean="0"/>
              <a:t>7</a:t>
            </a:fld>
            <a:endParaRPr lang="zh-CN" altLang="en-US"/>
          </a:p>
        </p:txBody>
      </p:sp>
    </p:spTree>
    <p:extLst>
      <p:ext uri="{BB962C8B-B14F-4D97-AF65-F5344CB8AC3E}">
        <p14:creationId xmlns:p14="http://schemas.microsoft.com/office/powerpoint/2010/main" val="1763858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530F0D-1A5A-4EA2-B28F-0EC912CB6BA5}" type="slidenum">
              <a:rPr lang="zh-CN" altLang="en-US" smtClean="0"/>
              <a:t>8</a:t>
            </a:fld>
            <a:endParaRPr lang="zh-CN" altLang="en-US"/>
          </a:p>
        </p:txBody>
      </p:sp>
    </p:spTree>
    <p:extLst>
      <p:ext uri="{BB962C8B-B14F-4D97-AF65-F5344CB8AC3E}">
        <p14:creationId xmlns:p14="http://schemas.microsoft.com/office/powerpoint/2010/main" val="11145521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使用噪声数据进行学习是一个在深度学习中广泛讨论的问题，特别是在领域中计算机视觉。</a:t>
            </a:r>
            <a:endParaRPr lang="en-US" altLang="zh-CN" dirty="0"/>
          </a:p>
          <a:p>
            <a:r>
              <a:rPr lang="zh-CN" altLang="en-US" dirty="0"/>
              <a:t>思路有以下几种。</a:t>
            </a:r>
            <a:endParaRPr lang="en-US" altLang="zh-CN" dirty="0"/>
          </a:p>
          <a:p>
            <a:endParaRPr lang="en-US" altLang="zh-CN" dirty="0"/>
          </a:p>
          <a:p>
            <a:r>
              <a:rPr lang="zh-CN" altLang="en-US" dirty="0"/>
              <a:t>在本文中，我们主要研究噪声标签远程</a:t>
            </a:r>
            <a:r>
              <a:rPr lang="en-US" altLang="zh-CN" dirty="0"/>
              <a:t>RE</a:t>
            </a:r>
            <a:r>
              <a:rPr lang="zh-CN" altLang="en-US" dirty="0"/>
              <a:t>中的问题。</a:t>
            </a:r>
            <a:endParaRPr lang="en-US" altLang="zh-CN" dirty="0"/>
          </a:p>
          <a:p>
            <a:r>
              <a:rPr lang="zh-CN" altLang="en-US" dirty="0"/>
              <a:t>我们首先利用一个半监督学习框架。</a:t>
            </a:r>
            <a:endParaRPr lang="en-US" altLang="zh-CN" dirty="0"/>
          </a:p>
          <a:p>
            <a:r>
              <a:rPr lang="zh-CN" altLang="en-US" dirty="0"/>
              <a:t>然后，我们开发了一种新的迭代训练算法，用于噪声选择和校正。</a:t>
            </a:r>
          </a:p>
        </p:txBody>
      </p:sp>
      <p:sp>
        <p:nvSpPr>
          <p:cNvPr id="4" name="灯片编号占位符 3"/>
          <p:cNvSpPr>
            <a:spLocks noGrp="1"/>
          </p:cNvSpPr>
          <p:nvPr>
            <p:ph type="sldNum" sz="quarter" idx="5"/>
          </p:nvPr>
        </p:nvSpPr>
        <p:spPr/>
        <p:txBody>
          <a:bodyPr/>
          <a:lstStyle/>
          <a:p>
            <a:fld id="{CB530F0D-1A5A-4EA2-B28F-0EC912CB6BA5}" type="slidenum">
              <a:rPr lang="zh-CN" altLang="en-US" smtClean="0"/>
              <a:t>9</a:t>
            </a:fld>
            <a:endParaRPr lang="zh-CN" altLang="en-US"/>
          </a:p>
        </p:txBody>
      </p:sp>
    </p:spTree>
    <p:extLst>
      <p:ext uri="{BB962C8B-B14F-4D97-AF65-F5344CB8AC3E}">
        <p14:creationId xmlns:p14="http://schemas.microsoft.com/office/powerpoint/2010/main" val="1813341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dirty="0"/>
              <a:t>单击此处编辑母版标题样式</a:t>
            </a:r>
          </a:p>
        </p:txBody>
      </p:sp>
      <p:sp>
        <p:nvSpPr>
          <p:cNvPr id="3" name="副标题 2"/>
          <p:cNvSpPr>
            <a:spLocks noGrp="1"/>
          </p:cNvSpPr>
          <p:nvPr>
            <p:ph type="subTitle" idx="1"/>
          </p:nvPr>
        </p:nvSpPr>
        <p:spPr>
          <a:xfrm>
            <a:off x="1524000" y="3602037"/>
            <a:ext cx="9144000" cy="1655763"/>
          </a:xfrm>
        </p:spPr>
        <p:txBody>
          <a:bodyPr/>
          <a:lstStyle>
            <a:lvl1pPr marL="0" indent="0" algn="ctr">
              <a:buNone/>
              <a:defRPr sz="2400"/>
            </a:lvl1pPr>
            <a:lvl2pPr marL="457178" indent="0" algn="ctr">
              <a:buNone/>
              <a:defRPr sz="2000"/>
            </a:lvl2pPr>
            <a:lvl3pPr marL="914354" indent="0" algn="ctr">
              <a:buNone/>
              <a:defRPr sz="19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3406263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40968499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6"/>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9" y="1681163"/>
            <a:ext cx="5157787" cy="823912"/>
          </a:xfrm>
        </p:spPr>
        <p:txBody>
          <a:bodyPr anchor="b"/>
          <a:lstStyle>
            <a:lvl1pPr marL="0" indent="0">
              <a:buNone/>
              <a:defRPr sz="2400" b="1"/>
            </a:lvl1pPr>
            <a:lvl2pPr marL="457178" indent="0">
              <a:buNone/>
              <a:defRPr sz="2000" b="1"/>
            </a:lvl2pPr>
            <a:lvl3pPr marL="914354" indent="0">
              <a:buNone/>
              <a:defRPr sz="19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9"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3" y="1681163"/>
            <a:ext cx="5183188" cy="823912"/>
          </a:xfrm>
        </p:spPr>
        <p:txBody>
          <a:bodyPr anchor="b"/>
          <a:lstStyle>
            <a:lvl1pPr marL="0" indent="0">
              <a:buNone/>
              <a:defRPr sz="2400" b="1"/>
            </a:lvl1pPr>
            <a:lvl2pPr marL="457178" indent="0">
              <a:buNone/>
              <a:defRPr sz="2000" b="1"/>
            </a:lvl2pPr>
            <a:lvl3pPr marL="914354" indent="0">
              <a:buNone/>
              <a:defRPr sz="19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3"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6619826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37550367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32173217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30"/>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2"/>
            <a:ext cx="3932237" cy="3811588"/>
          </a:xfrm>
        </p:spPr>
        <p:txBody>
          <a:bodyPr/>
          <a:lstStyle>
            <a:lvl1pPr marL="0" indent="0">
              <a:buNone/>
              <a:defRPr sz="1600"/>
            </a:lvl1pPr>
            <a:lvl2pPr marL="457178" indent="0">
              <a:buNone/>
              <a:defRPr sz="1500"/>
            </a:lvl2pPr>
            <a:lvl3pPr marL="914354" indent="0">
              <a:buNone/>
              <a:defRPr sz="1200"/>
            </a:lvl3pPr>
            <a:lvl4pPr marL="1371532" indent="0">
              <a:buNone/>
              <a:defRPr sz="1100"/>
            </a:lvl4pPr>
            <a:lvl5pPr marL="1828709" indent="0">
              <a:buNone/>
              <a:defRPr sz="1100"/>
            </a:lvl5pPr>
            <a:lvl6pPr marL="2285886" indent="0">
              <a:buNone/>
              <a:defRPr sz="1100"/>
            </a:lvl6pPr>
            <a:lvl7pPr marL="2743062" indent="0">
              <a:buNone/>
              <a:defRPr sz="1100"/>
            </a:lvl7pPr>
            <a:lvl8pPr marL="3200240" indent="0">
              <a:buNone/>
              <a:defRPr sz="1100"/>
            </a:lvl8pPr>
            <a:lvl9pPr marL="3657418" indent="0">
              <a:buNone/>
              <a:defRPr sz="11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34525433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30"/>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endParaRPr lang="zh-CN" altLang="en-US"/>
          </a:p>
        </p:txBody>
      </p:sp>
      <p:sp>
        <p:nvSpPr>
          <p:cNvPr id="4" name="文本占位符 3"/>
          <p:cNvSpPr>
            <a:spLocks noGrp="1"/>
          </p:cNvSpPr>
          <p:nvPr>
            <p:ph type="body" sz="half" idx="2"/>
          </p:nvPr>
        </p:nvSpPr>
        <p:spPr>
          <a:xfrm>
            <a:off x="839788" y="2057402"/>
            <a:ext cx="3932237" cy="3811588"/>
          </a:xfrm>
        </p:spPr>
        <p:txBody>
          <a:bodyPr/>
          <a:lstStyle>
            <a:lvl1pPr marL="0" indent="0">
              <a:buNone/>
              <a:defRPr sz="1600"/>
            </a:lvl1pPr>
            <a:lvl2pPr marL="457178" indent="0">
              <a:buNone/>
              <a:defRPr sz="1500"/>
            </a:lvl2pPr>
            <a:lvl3pPr marL="914354" indent="0">
              <a:buNone/>
              <a:defRPr sz="1200"/>
            </a:lvl3pPr>
            <a:lvl4pPr marL="1371532" indent="0">
              <a:buNone/>
              <a:defRPr sz="1100"/>
            </a:lvl4pPr>
            <a:lvl5pPr marL="1828709" indent="0">
              <a:buNone/>
              <a:defRPr sz="1100"/>
            </a:lvl5pPr>
            <a:lvl6pPr marL="2285886" indent="0">
              <a:buNone/>
              <a:defRPr sz="1100"/>
            </a:lvl6pPr>
            <a:lvl7pPr marL="2743062" indent="0">
              <a:buNone/>
              <a:defRPr sz="1100"/>
            </a:lvl7pPr>
            <a:lvl8pPr marL="3200240" indent="0">
              <a:buNone/>
              <a:defRPr sz="1100"/>
            </a:lvl8pPr>
            <a:lvl9pPr marL="3657418" indent="0">
              <a:buNone/>
              <a:defRPr sz="11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21418937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13276151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2" y="365129"/>
            <a:ext cx="2628900" cy="5811839"/>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3" y="365129"/>
            <a:ext cx="7734300" cy="581183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3232358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7"/>
            <a:ext cx="9144000" cy="1655763"/>
          </a:xfrm>
        </p:spPr>
        <p:txBody>
          <a:bodyPr/>
          <a:lstStyle>
            <a:lvl1pPr marL="0" indent="0" algn="ctr">
              <a:buNone/>
              <a:defRPr sz="2400"/>
            </a:lvl1pPr>
            <a:lvl2pPr marL="457178" indent="0" algn="ctr">
              <a:buNone/>
              <a:defRPr sz="2000"/>
            </a:lvl2pPr>
            <a:lvl3pPr marL="914354" indent="0" algn="ctr">
              <a:buNone/>
              <a:defRPr sz="19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1679195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t>‹#›</a:t>
            </a:fld>
            <a:endParaRPr lang="zh-CN" altLang="en-US"/>
          </a:p>
        </p:txBody>
      </p:sp>
      <p:grpSp>
        <p:nvGrpSpPr>
          <p:cNvPr id="8" name="组 41"/>
          <p:cNvGrpSpPr/>
          <p:nvPr userDrawn="1"/>
        </p:nvGrpSpPr>
        <p:grpSpPr>
          <a:xfrm>
            <a:off x="9284091" y="252858"/>
            <a:ext cx="2907908" cy="574513"/>
            <a:chOff x="9284089" y="252855"/>
            <a:chExt cx="2907908" cy="574513"/>
          </a:xfrm>
        </p:grpSpPr>
        <p:grpSp>
          <p:nvGrpSpPr>
            <p:cNvPr id="9" name="组 42"/>
            <p:cNvGrpSpPr/>
            <p:nvPr/>
          </p:nvGrpSpPr>
          <p:grpSpPr>
            <a:xfrm>
              <a:off x="11454105" y="252856"/>
              <a:ext cx="737892" cy="484288"/>
              <a:chOff x="11454105" y="252856"/>
              <a:chExt cx="737892" cy="484288"/>
            </a:xfrm>
          </p:grpSpPr>
          <p:grpSp>
            <p:nvGrpSpPr>
              <p:cNvPr id="11" name="组 49"/>
              <p:cNvGrpSpPr/>
              <p:nvPr/>
            </p:nvGrpSpPr>
            <p:grpSpPr>
              <a:xfrm>
                <a:off x="12039604" y="252856"/>
                <a:ext cx="152393" cy="484287"/>
                <a:chOff x="12039604" y="252856"/>
                <a:chExt cx="152393" cy="484287"/>
              </a:xfrm>
            </p:grpSpPr>
            <p:sp>
              <p:nvSpPr>
                <p:cNvPr id="15" name="圆角矩形 14"/>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圆角矩形 15"/>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圆角矩形 16"/>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圆角矩形 17"/>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99"/>
              <p:cNvGrpSpPr/>
              <p:nvPr/>
            </p:nvGrpSpPr>
            <p:grpSpPr>
              <a:xfrm>
                <a:off x="11454105" y="252857"/>
                <a:ext cx="491115" cy="484287"/>
                <a:chOff x="1528923" y="220268"/>
                <a:chExt cx="1284096" cy="1266241"/>
              </a:xfrm>
            </p:grpSpPr>
            <p:sp>
              <p:nvSpPr>
                <p:cNvPr id="13" name="圆角矩形 12"/>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Freeform 96"/>
                <p:cNvSpPr>
                  <a:spLocks/>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AD1C21"/>
                    </a:solidFill>
                  </a:endParaRPr>
                </a:p>
              </p:txBody>
            </p:sp>
          </p:grpSp>
        </p:grpSp>
        <p:sp>
          <p:nvSpPr>
            <p:cNvPr id="10" name="文本框 9"/>
            <p:cNvSpPr txBox="1"/>
            <p:nvPr/>
          </p:nvSpPr>
          <p:spPr>
            <a:xfrm>
              <a:off x="9284089" y="252855"/>
              <a:ext cx="2170011" cy="574513"/>
            </a:xfrm>
            <a:prstGeom prst="rect">
              <a:avLst/>
            </a:prstGeom>
            <a:noFill/>
          </p:spPr>
          <p:txBody>
            <a:bodyPr wrap="square" lIns="91438" tIns="45719" rIns="91438" bIns="45719" rtlCol="0">
              <a:spAutoFit/>
            </a:bodyPr>
            <a:lstStyle/>
            <a:p>
              <a:pPr algn="r"/>
              <a:r>
                <a:rPr lang="zh-CN" altLang="en-US" sz="1500" dirty="0">
                  <a:solidFill>
                    <a:schemeClr val="tx1">
                      <a:lumMod val="50000"/>
                      <a:lumOff val="50000"/>
                    </a:schemeClr>
                  </a:solidFill>
                  <a:latin typeface="微软雅黑" panose="020B0503020204020204" pitchFamily="34" charset="-122"/>
                  <a:ea typeface="+mn-ea"/>
                </a:rPr>
                <a:t>武汉大学 计算机学院      </a:t>
              </a:r>
              <a:endParaRPr lang="en-US" altLang="zh-CN" sz="1500" dirty="0">
                <a:solidFill>
                  <a:schemeClr val="tx1">
                    <a:lumMod val="50000"/>
                    <a:lumOff val="50000"/>
                  </a:schemeClr>
                </a:solidFill>
                <a:latin typeface="微软雅黑" panose="020B0503020204020204" pitchFamily="34" charset="-122"/>
                <a:ea typeface="+mn-ea"/>
              </a:endParaRPr>
            </a:p>
            <a:p>
              <a:pPr algn="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Wuhan</a:t>
              </a:r>
              <a:r>
                <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 </a:t>
              </a: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University</a:t>
              </a:r>
              <a:endPar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endParaRPr>
            </a:p>
          </p:txBody>
        </p:sp>
      </p:grpSp>
    </p:spTree>
    <p:extLst>
      <p:ext uri="{BB962C8B-B14F-4D97-AF65-F5344CB8AC3E}">
        <p14:creationId xmlns:p14="http://schemas.microsoft.com/office/powerpoint/2010/main" val="1201548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7" name="矩形 6"/>
          <p:cNvSpPr/>
          <p:nvPr userDrawn="1"/>
        </p:nvSpPr>
        <p:spPr>
          <a:xfrm>
            <a:off x="0" y="-1"/>
            <a:ext cx="1479208" cy="68303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b="0" cap="none" spc="0">
              <a:ln w="0"/>
              <a:solidFill>
                <a:schemeClr val="accent1"/>
              </a:solidFill>
              <a:effectLst>
                <a:outerShdw blurRad="38100" dist="25400" dir="5400000" algn="ctr" rotWithShape="0">
                  <a:srgbClr val="6E747A">
                    <a:alpha val="43000"/>
                  </a:srgbClr>
                </a:outerShdw>
              </a:effectLst>
            </a:endParaRPr>
          </a:p>
        </p:txBody>
      </p:sp>
      <p:graphicFrame>
        <p:nvGraphicFramePr>
          <p:cNvPr id="8" name="表格 7"/>
          <p:cNvGraphicFramePr>
            <a:graphicFrameLocks noGrp="1"/>
          </p:cNvGraphicFramePr>
          <p:nvPr userDrawn="1">
            <p:extLst>
              <p:ext uri="{D42A27DB-BD31-4B8C-83A1-F6EECF244321}">
                <p14:modId xmlns:p14="http://schemas.microsoft.com/office/powerpoint/2010/main" val="2425276015"/>
              </p:ext>
            </p:extLst>
          </p:nvPr>
        </p:nvGraphicFramePr>
        <p:xfrm>
          <a:off x="0" y="944372"/>
          <a:ext cx="1479207" cy="3898560"/>
        </p:xfrm>
        <a:graphic>
          <a:graphicData uri="http://schemas.openxmlformats.org/drawingml/2006/table">
            <a:tbl>
              <a:tblPr bandCol="1">
                <a:tableStyleId>{5FD0F851-EC5A-4D38-B0AD-8093EC10F338}</a:tableStyleId>
              </a:tblPr>
              <a:tblGrid>
                <a:gridCol w="1479207">
                  <a:extLst>
                    <a:ext uri="{9D8B030D-6E8A-4147-A177-3AD203B41FA5}">
                      <a16:colId xmlns:a16="http://schemas.microsoft.com/office/drawing/2014/main" val="20000"/>
                    </a:ext>
                  </a:extLst>
                </a:gridCol>
              </a:tblGrid>
              <a:tr h="779712">
                <a:tc>
                  <a:txBody>
                    <a:bodyPr/>
                    <a:lstStyle/>
                    <a:p>
                      <a:pPr marL="0" marR="0" indent="0" algn="ctr" defTabSz="914354"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rPr>
                        <a:t>研究背景</a:t>
                      </a:r>
                      <a:endParaRPr lang="zh-CN" altLang="en-US" sz="1600" b="0" cap="none" spc="0" dirty="0">
                        <a:ln>
                          <a:noFill/>
                        </a:ln>
                        <a:solidFill>
                          <a:schemeClr val="bg1"/>
                        </a:solidFill>
                        <a:effectLst/>
                      </a:endParaRP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2C1C5B"/>
                    </a:solidFill>
                  </a:tcPr>
                </a:tc>
                <a:extLst>
                  <a:ext uri="{0D108BD9-81ED-4DB2-BD59-A6C34878D82A}">
                    <a16:rowId xmlns:a16="http://schemas.microsoft.com/office/drawing/2014/main" val="10000"/>
                  </a:ext>
                </a:extLst>
              </a:tr>
              <a:tr h="779712">
                <a:tc>
                  <a:txBody>
                    <a:bodyPr/>
                    <a:lstStyle/>
                    <a:p>
                      <a:pPr algn="ctr"/>
                      <a:r>
                        <a:rPr lang="zh-CN" altLang="en-US" sz="1600" cap="none" spc="0" dirty="0">
                          <a:ln>
                            <a:noFill/>
                          </a:ln>
                          <a:solidFill>
                            <a:schemeClr val="bg1">
                              <a:lumMod val="65000"/>
                            </a:schemeClr>
                          </a:solidFill>
                          <a:effectLst/>
                        </a:rPr>
                        <a:t>相关工作</a:t>
                      </a:r>
                      <a:endPar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endParaRP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研究方法</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实验设计</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研究计划</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bl>
          </a:graphicData>
        </a:graphic>
      </p:graphicFrame>
      <p:sp>
        <p:nvSpPr>
          <p:cNvPr id="3" name="内容占位符 2"/>
          <p:cNvSpPr>
            <a:spLocks noGrp="1"/>
          </p:cNvSpPr>
          <p:nvPr>
            <p:ph idx="1"/>
          </p:nvPr>
        </p:nvSpPr>
        <p:spPr>
          <a:xfrm>
            <a:off x="1684865" y="951570"/>
            <a:ext cx="10439401" cy="5314557"/>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a:xfrm>
            <a:off x="1684863" y="6356354"/>
            <a:ext cx="3310469" cy="365125"/>
          </a:xfrm>
        </p:spPr>
        <p:txBody>
          <a:bodyPr/>
          <a:lstStyle/>
          <a:p>
            <a:fld id="{71AB7A37-B852-49AB-B2E2-96296AB21F67}" type="datetimeFigureOut">
              <a:rPr lang="zh-CN" altLang="en-US" smtClean="0"/>
              <a:t>2021/10/25</a:t>
            </a:fld>
            <a:endParaRPr lang="zh-CN" altLang="en-US" dirty="0"/>
          </a:p>
        </p:txBody>
      </p:sp>
      <p:sp>
        <p:nvSpPr>
          <p:cNvPr id="5" name="页脚占位符 4"/>
          <p:cNvSpPr>
            <a:spLocks noGrp="1"/>
          </p:cNvSpPr>
          <p:nvPr>
            <p:ph type="ftr" sz="quarter" idx="11"/>
          </p:nvPr>
        </p:nvSpPr>
        <p:spPr>
          <a:xfrm>
            <a:off x="5071532" y="6356354"/>
            <a:ext cx="3539068" cy="365125"/>
          </a:xfrm>
        </p:spPr>
        <p:txBody>
          <a:bodyPr/>
          <a:lstStyle/>
          <a:p>
            <a:endParaRPr lang="zh-CN" altLang="en-US" dirty="0"/>
          </a:p>
        </p:txBody>
      </p:sp>
      <p:sp>
        <p:nvSpPr>
          <p:cNvPr id="6" name="灯片编号占位符 5"/>
          <p:cNvSpPr>
            <a:spLocks noGrp="1"/>
          </p:cNvSpPr>
          <p:nvPr>
            <p:ph type="sldNum" sz="quarter" idx="12"/>
          </p:nvPr>
        </p:nvSpPr>
        <p:spPr>
          <a:xfrm>
            <a:off x="8686800" y="6356354"/>
            <a:ext cx="3437466" cy="365125"/>
          </a:xfrm>
        </p:spPr>
        <p:txBody>
          <a:bodyPr/>
          <a:lstStyle/>
          <a:p>
            <a:fld id="{888F8D02-9041-4C59-BC62-13DE0E5C6713}" type="slidenum">
              <a:rPr lang="zh-CN" altLang="en-US" smtClean="0"/>
              <a:t>‹#›</a:t>
            </a:fld>
            <a:endParaRPr lang="zh-CN" altLang="en-US" dirty="0"/>
          </a:p>
        </p:txBody>
      </p:sp>
      <p:sp>
        <p:nvSpPr>
          <p:cNvPr id="12" name="矩形 11"/>
          <p:cNvSpPr/>
          <p:nvPr userDrawn="1"/>
        </p:nvSpPr>
        <p:spPr>
          <a:xfrm>
            <a:off x="3928799" y="252859"/>
            <a:ext cx="8263205"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13" name="圆角矩形 12"/>
          <p:cNvSpPr/>
          <p:nvPr userDrawn="1"/>
        </p:nvSpPr>
        <p:spPr>
          <a:xfrm rot="10800000" flipV="1">
            <a:off x="1694315" y="249443"/>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1</a:t>
            </a:r>
            <a:endParaRPr lang="zh-CN" altLang="en-US" sz="3600" dirty="0"/>
          </a:p>
        </p:txBody>
      </p:sp>
      <p:sp>
        <p:nvSpPr>
          <p:cNvPr id="14" name="矩形 13"/>
          <p:cNvSpPr/>
          <p:nvPr userDrawn="1"/>
        </p:nvSpPr>
        <p:spPr>
          <a:xfrm>
            <a:off x="3942286" y="325001"/>
            <a:ext cx="3234339" cy="384717"/>
          </a:xfrm>
          <a:prstGeom prst="rect">
            <a:avLst/>
          </a:prstGeom>
        </p:spPr>
        <p:txBody>
          <a:bodyPr wrap="none" lIns="91436" tIns="45718" rIns="91436" bIns="45718">
            <a:spAutoFit/>
          </a:bodyPr>
          <a:lstStyle/>
          <a:p>
            <a:pPr algn="l"/>
            <a:r>
              <a:rPr lang="en-US" altLang="zh-CN" dirty="0">
                <a:solidFill>
                  <a:schemeClr val="bg1"/>
                </a:solidFill>
                <a:latin typeface="微软雅黑" panose="020B0503020204020204" pitchFamily="34" charset="-122"/>
                <a:ea typeface="+mn-ea"/>
              </a:rPr>
              <a:t>RESEARCH BACKGROUND</a:t>
            </a:r>
            <a:endParaRPr lang="en-US" altLang="zh-CN" dirty="0">
              <a:solidFill>
                <a:schemeClr val="bg1"/>
              </a:solidFill>
              <a:latin typeface="微软雅黑" panose="020B0503020204020204" pitchFamily="34" charset="-122"/>
              <a:ea typeface="微软雅黑" panose="020B0503020204020204" pitchFamily="34" charset="-122"/>
            </a:endParaRPr>
          </a:p>
        </p:txBody>
      </p:sp>
      <p:grpSp>
        <p:nvGrpSpPr>
          <p:cNvPr id="15" name="组 41"/>
          <p:cNvGrpSpPr/>
          <p:nvPr userDrawn="1"/>
        </p:nvGrpSpPr>
        <p:grpSpPr>
          <a:xfrm>
            <a:off x="9284091" y="252858"/>
            <a:ext cx="2907908" cy="574513"/>
            <a:chOff x="9284089" y="252855"/>
            <a:chExt cx="2907908" cy="574513"/>
          </a:xfrm>
        </p:grpSpPr>
        <p:grpSp>
          <p:nvGrpSpPr>
            <p:cNvPr id="16" name="组 42"/>
            <p:cNvGrpSpPr/>
            <p:nvPr/>
          </p:nvGrpSpPr>
          <p:grpSpPr>
            <a:xfrm>
              <a:off x="11454105" y="252856"/>
              <a:ext cx="737892" cy="484288"/>
              <a:chOff x="11454105" y="252856"/>
              <a:chExt cx="737892" cy="484288"/>
            </a:xfrm>
          </p:grpSpPr>
          <p:grpSp>
            <p:nvGrpSpPr>
              <p:cNvPr id="18" name="组 49"/>
              <p:cNvGrpSpPr/>
              <p:nvPr/>
            </p:nvGrpSpPr>
            <p:grpSpPr>
              <a:xfrm>
                <a:off x="12039604" y="252856"/>
                <a:ext cx="152393" cy="484287"/>
                <a:chOff x="12039604" y="252856"/>
                <a:chExt cx="152393" cy="484287"/>
              </a:xfrm>
            </p:grpSpPr>
            <p:sp>
              <p:nvSpPr>
                <p:cNvPr id="22" name="圆角矩形 21"/>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99"/>
              <p:cNvGrpSpPr/>
              <p:nvPr/>
            </p:nvGrpSpPr>
            <p:grpSpPr>
              <a:xfrm>
                <a:off x="11454105" y="252857"/>
                <a:ext cx="491115" cy="484287"/>
                <a:chOff x="1528923" y="220268"/>
                <a:chExt cx="1284096" cy="1266241"/>
              </a:xfrm>
            </p:grpSpPr>
            <p:sp>
              <p:nvSpPr>
                <p:cNvPr id="20" name="圆角矩形 19"/>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96"/>
                <p:cNvSpPr>
                  <a:spLocks/>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AD1C21"/>
                    </a:solidFill>
                  </a:endParaRPr>
                </a:p>
              </p:txBody>
            </p:sp>
          </p:grpSp>
        </p:grpSp>
        <p:sp>
          <p:nvSpPr>
            <p:cNvPr id="17" name="文本框 16"/>
            <p:cNvSpPr txBox="1"/>
            <p:nvPr/>
          </p:nvSpPr>
          <p:spPr>
            <a:xfrm>
              <a:off x="9284089" y="252855"/>
              <a:ext cx="2170011" cy="574513"/>
            </a:xfrm>
            <a:prstGeom prst="rect">
              <a:avLst/>
            </a:prstGeom>
            <a:noFill/>
          </p:spPr>
          <p:txBody>
            <a:bodyPr wrap="square" lIns="91438" tIns="45719" rIns="91438" bIns="45719" rtlCol="0">
              <a:spAutoFit/>
            </a:bodyPr>
            <a:lstStyle/>
            <a:p>
              <a:pPr algn="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武汉大学 计算机学院      </a:t>
              </a:r>
              <a:endParaRPr lang="en-US" altLang="zh-CN" sz="1500" dirty="0">
                <a:solidFill>
                  <a:schemeClr val="tx1">
                    <a:lumMod val="50000"/>
                    <a:lumOff val="50000"/>
                  </a:schemeClr>
                </a:solidFill>
                <a:latin typeface="微软雅黑" panose="020B0503020204020204" pitchFamily="34" charset="-122"/>
                <a:ea typeface="微软雅黑" panose="020B0503020204020204" pitchFamily="34" charset="-122"/>
              </a:endParaRPr>
            </a:p>
            <a:p>
              <a:pPr algn="r"/>
              <a:r>
                <a:rPr lang="en-US" altLang="zh-CN" sz="1500" dirty="0">
                  <a:solidFill>
                    <a:schemeClr val="tx1">
                      <a:lumMod val="50000"/>
                      <a:lumOff val="50000"/>
                    </a:schemeClr>
                  </a:solidFill>
                  <a:latin typeface="Segoe UI Semilight" panose="020B0402040204020203" pitchFamily="34" charset="0"/>
                  <a:ea typeface="微软雅黑" panose="020B0503020204020204" pitchFamily="34" charset="-122"/>
                  <a:cs typeface="Segoe UI Semilight" panose="020B0402040204020203" pitchFamily="34" charset="0"/>
                </a:rPr>
                <a:t>Wuhan</a:t>
              </a:r>
              <a:r>
                <a:rPr lang="zh-CN" altLang="en-US" sz="1500" dirty="0">
                  <a:solidFill>
                    <a:schemeClr val="tx1">
                      <a:lumMod val="50000"/>
                      <a:lumOff val="50000"/>
                    </a:schemeClr>
                  </a:solidFill>
                  <a:latin typeface="Segoe UI Semilight" panose="020B0402040204020203" pitchFamily="34" charset="0"/>
                  <a:ea typeface="微软雅黑" panose="020B0503020204020204" pitchFamily="34" charset="-122"/>
                  <a:cs typeface="Segoe UI Semilight" panose="020B0402040204020203" pitchFamily="34" charset="0"/>
                </a:rPr>
                <a:t> </a:t>
              </a:r>
              <a:r>
                <a:rPr lang="en-US" altLang="zh-CN" sz="1500" dirty="0">
                  <a:solidFill>
                    <a:schemeClr val="tx1">
                      <a:lumMod val="50000"/>
                      <a:lumOff val="50000"/>
                    </a:schemeClr>
                  </a:solidFill>
                  <a:latin typeface="Segoe UI Semilight" panose="020B0402040204020203" pitchFamily="34" charset="0"/>
                  <a:ea typeface="微软雅黑" panose="020B0503020204020204" pitchFamily="34" charset="-122"/>
                  <a:cs typeface="Segoe UI Semilight" panose="020B0402040204020203" pitchFamily="34" charset="0"/>
                </a:rPr>
                <a:t>University</a:t>
              </a:r>
              <a:endParaRPr lang="zh-CN" altLang="en-US" sz="1500" dirty="0">
                <a:solidFill>
                  <a:schemeClr val="tx1">
                    <a:lumMod val="50000"/>
                    <a:lumOff val="50000"/>
                  </a:schemeClr>
                </a:solidFill>
                <a:latin typeface="Segoe UI Semilight" panose="020B0402040204020203" pitchFamily="34" charset="0"/>
                <a:ea typeface="微软雅黑" panose="020B0503020204020204" pitchFamily="34" charset="-122"/>
                <a:cs typeface="Segoe UI Semilight" panose="020B0402040204020203" pitchFamily="34" charset="0"/>
              </a:endParaRPr>
            </a:p>
          </p:txBody>
        </p:sp>
      </p:grpSp>
      <p:sp>
        <p:nvSpPr>
          <p:cNvPr id="27" name="文本框 26"/>
          <p:cNvSpPr txBox="1"/>
          <p:nvPr userDrawn="1"/>
        </p:nvSpPr>
        <p:spPr>
          <a:xfrm>
            <a:off x="2217109" y="275483"/>
            <a:ext cx="1723541" cy="461661"/>
          </a:xfrm>
          <a:prstGeom prst="rect">
            <a:avLst/>
          </a:prstGeom>
          <a:noFill/>
        </p:spPr>
        <p:txBody>
          <a:bodyPr wrap="none" lIns="91436" tIns="45718" rIns="91436" bIns="45718" rtlCol="0">
            <a:spAutoFit/>
          </a:bodyPr>
          <a:lstStyle/>
          <a:p>
            <a:r>
              <a:rPr lang="zh-CN" altLang="en-US" sz="2400" spc="600" dirty="0">
                <a:solidFill>
                  <a:schemeClr val="tx2"/>
                </a:solidFill>
                <a:latin typeface="微软雅黑" panose="020B0503020204020204" pitchFamily="34" charset="-122"/>
                <a:ea typeface="微软雅黑" panose="020B0503020204020204" pitchFamily="34" charset="-122"/>
              </a:rPr>
              <a:t>研究背景</a:t>
            </a:r>
          </a:p>
        </p:txBody>
      </p:sp>
      <p:sp>
        <p:nvSpPr>
          <p:cNvPr id="11" name="等腰三角形 10"/>
          <p:cNvSpPr/>
          <p:nvPr userDrawn="1"/>
        </p:nvSpPr>
        <p:spPr>
          <a:xfrm rot="16200000">
            <a:off x="1342173" y="1290141"/>
            <a:ext cx="143436" cy="12592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2935982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7" name="矩形 6"/>
          <p:cNvSpPr/>
          <p:nvPr userDrawn="1"/>
        </p:nvSpPr>
        <p:spPr>
          <a:xfrm>
            <a:off x="0" y="-1"/>
            <a:ext cx="1479208" cy="68303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b="0" cap="none" spc="0">
              <a:ln w="0"/>
              <a:solidFill>
                <a:schemeClr val="accent1"/>
              </a:solidFill>
              <a:effectLst>
                <a:outerShdw blurRad="38100" dist="25400" dir="5400000" algn="ctr" rotWithShape="0">
                  <a:srgbClr val="6E747A">
                    <a:alpha val="43000"/>
                  </a:srgbClr>
                </a:outerShdw>
              </a:effectLst>
            </a:endParaRPr>
          </a:p>
        </p:txBody>
      </p:sp>
      <p:graphicFrame>
        <p:nvGraphicFramePr>
          <p:cNvPr id="8" name="表格 7"/>
          <p:cNvGraphicFramePr>
            <a:graphicFrameLocks noGrp="1"/>
          </p:cNvGraphicFramePr>
          <p:nvPr userDrawn="1">
            <p:extLst>
              <p:ext uri="{D42A27DB-BD31-4B8C-83A1-F6EECF244321}">
                <p14:modId xmlns:p14="http://schemas.microsoft.com/office/powerpoint/2010/main" val="1071785226"/>
              </p:ext>
            </p:extLst>
          </p:nvPr>
        </p:nvGraphicFramePr>
        <p:xfrm>
          <a:off x="0" y="944372"/>
          <a:ext cx="1479207" cy="3898560"/>
        </p:xfrm>
        <a:graphic>
          <a:graphicData uri="http://schemas.openxmlformats.org/drawingml/2006/table">
            <a:tbl>
              <a:tblPr bandCol="1">
                <a:tableStyleId>{5FD0F851-EC5A-4D38-B0AD-8093EC10F338}</a:tableStyleId>
              </a:tblPr>
              <a:tblGrid>
                <a:gridCol w="1479207">
                  <a:extLst>
                    <a:ext uri="{9D8B030D-6E8A-4147-A177-3AD203B41FA5}">
                      <a16:colId xmlns:a16="http://schemas.microsoft.com/office/drawing/2014/main" val="20000"/>
                    </a:ext>
                  </a:extLst>
                </a:gridCol>
              </a:tblGrid>
              <a:tr h="779712">
                <a:tc>
                  <a:txBody>
                    <a:bodyPr/>
                    <a:lstStyle/>
                    <a:p>
                      <a:pPr marL="0" marR="0" indent="0" algn="ctr" defTabSz="914354" rtl="0" eaLnBrk="1" fontAlgn="auto" latinLnBrk="0" hangingPunct="1">
                        <a:lnSpc>
                          <a:spcPct val="100000"/>
                        </a:lnSpc>
                        <a:spcBef>
                          <a:spcPts val="0"/>
                        </a:spcBef>
                        <a:spcAft>
                          <a:spcPts val="0"/>
                        </a:spcAft>
                        <a:buClrTx/>
                        <a:buSzTx/>
                        <a:buFontTx/>
                        <a:buNone/>
                        <a:tabLst/>
                        <a:defRPr/>
                      </a:pPr>
                      <a:r>
                        <a:rPr lang="zh-CN" altLang="en-US" sz="1600" b="0" kern="1200" cap="none" spc="0" dirty="0">
                          <a:ln>
                            <a:noFill/>
                          </a:ln>
                          <a:solidFill>
                            <a:schemeClr val="bg1">
                              <a:lumMod val="65000"/>
                            </a:schemeClr>
                          </a:solidFill>
                          <a:effectLst/>
                          <a:latin typeface="微软雅黑" panose="020B0503020204020204" pitchFamily="34" charset="-122"/>
                          <a:ea typeface="微软雅黑" panose="020B0503020204020204" pitchFamily="34" charset="-122"/>
                          <a:cs typeface="+mn-cs"/>
                        </a:rPr>
                        <a:t>研究背景</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EFF0F2"/>
                    </a:solidFill>
                  </a:tcPr>
                </a:tc>
                <a:extLst>
                  <a:ext uri="{0D108BD9-81ED-4DB2-BD59-A6C34878D82A}">
                    <a16:rowId xmlns:a16="http://schemas.microsoft.com/office/drawing/2014/main" val="10000"/>
                  </a:ext>
                </a:extLst>
              </a:tr>
              <a:tr h="779712">
                <a:tc>
                  <a:txBody>
                    <a:bodyPr/>
                    <a:lstStyle/>
                    <a:p>
                      <a:pPr marL="0" marR="0" indent="0" algn="ctr" defTabSz="914354"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mn-lt"/>
                          <a:ea typeface="+mn-ea"/>
                          <a:cs typeface="+mn-cs"/>
                        </a:rPr>
                        <a:t>相关工作</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2C1C5B"/>
                    </a:solidFill>
                  </a:tcPr>
                </a:tc>
                <a:extLst>
                  <a:ext uri="{0D108BD9-81ED-4DB2-BD59-A6C34878D82A}">
                    <a16:rowId xmlns:a16="http://schemas.microsoft.com/office/drawing/2014/main" val="10001"/>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研究方法</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实验设计</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779712">
                <a:tc>
                  <a:txBody>
                    <a:bodyPr/>
                    <a:lstStyle/>
                    <a:p>
                      <a:pPr algn="ctr"/>
                      <a:r>
                        <a:rPr lang="zh-CN" altLang="en-US" sz="1600" cap="none" spc="0" dirty="0">
                          <a:ln>
                            <a:noFill/>
                          </a:ln>
                          <a:solidFill>
                            <a:schemeClr val="bg1">
                              <a:lumMod val="65000"/>
                            </a:schemeClr>
                          </a:solidFill>
                          <a:effectLst/>
                        </a:rPr>
                        <a:t>论文总结</a:t>
                      </a:r>
                      <a:endPar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endParaRP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bl>
          </a:graphicData>
        </a:graphic>
      </p:graphicFrame>
      <p:sp>
        <p:nvSpPr>
          <p:cNvPr id="3" name="内容占位符 2"/>
          <p:cNvSpPr>
            <a:spLocks noGrp="1"/>
          </p:cNvSpPr>
          <p:nvPr>
            <p:ph idx="1"/>
          </p:nvPr>
        </p:nvSpPr>
        <p:spPr>
          <a:xfrm>
            <a:off x="1684865" y="951570"/>
            <a:ext cx="10439401" cy="5314557"/>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a:xfrm>
            <a:off x="1684863" y="6356354"/>
            <a:ext cx="3310469" cy="365125"/>
          </a:xfrm>
        </p:spPr>
        <p:txBody>
          <a:bodyPr/>
          <a:lstStyle/>
          <a:p>
            <a:fld id="{71AB7A37-B852-49AB-B2E2-96296AB21F67}" type="datetimeFigureOut">
              <a:rPr lang="zh-CN" altLang="en-US" smtClean="0"/>
              <a:t>2021/10/25</a:t>
            </a:fld>
            <a:endParaRPr lang="zh-CN" altLang="en-US" dirty="0"/>
          </a:p>
        </p:txBody>
      </p:sp>
      <p:sp>
        <p:nvSpPr>
          <p:cNvPr id="5" name="页脚占位符 4"/>
          <p:cNvSpPr>
            <a:spLocks noGrp="1"/>
          </p:cNvSpPr>
          <p:nvPr>
            <p:ph type="ftr" sz="quarter" idx="11"/>
          </p:nvPr>
        </p:nvSpPr>
        <p:spPr>
          <a:xfrm>
            <a:off x="5071532" y="6356354"/>
            <a:ext cx="3539068" cy="365125"/>
          </a:xfrm>
        </p:spPr>
        <p:txBody>
          <a:bodyPr/>
          <a:lstStyle/>
          <a:p>
            <a:endParaRPr lang="zh-CN" altLang="en-US" dirty="0"/>
          </a:p>
        </p:txBody>
      </p:sp>
      <p:sp>
        <p:nvSpPr>
          <p:cNvPr id="6" name="灯片编号占位符 5"/>
          <p:cNvSpPr>
            <a:spLocks noGrp="1"/>
          </p:cNvSpPr>
          <p:nvPr>
            <p:ph type="sldNum" sz="quarter" idx="12"/>
          </p:nvPr>
        </p:nvSpPr>
        <p:spPr>
          <a:xfrm>
            <a:off x="8686800" y="6356354"/>
            <a:ext cx="3437466" cy="365125"/>
          </a:xfrm>
        </p:spPr>
        <p:txBody>
          <a:bodyPr/>
          <a:lstStyle/>
          <a:p>
            <a:fld id="{888F8D02-9041-4C59-BC62-13DE0E5C6713}" type="slidenum">
              <a:rPr lang="zh-CN" altLang="en-US" smtClean="0"/>
              <a:t>‹#›</a:t>
            </a:fld>
            <a:endParaRPr lang="zh-CN" altLang="en-US"/>
          </a:p>
        </p:txBody>
      </p:sp>
      <p:sp>
        <p:nvSpPr>
          <p:cNvPr id="12" name="矩形 11"/>
          <p:cNvSpPr/>
          <p:nvPr userDrawn="1"/>
        </p:nvSpPr>
        <p:spPr>
          <a:xfrm>
            <a:off x="3928799" y="252859"/>
            <a:ext cx="8263205"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13" name="圆角矩形 12"/>
          <p:cNvSpPr/>
          <p:nvPr userDrawn="1"/>
        </p:nvSpPr>
        <p:spPr>
          <a:xfrm rot="10800000" flipV="1">
            <a:off x="1694315" y="249443"/>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2</a:t>
            </a:r>
            <a:endParaRPr lang="zh-CN" altLang="en-US" sz="3600" dirty="0"/>
          </a:p>
        </p:txBody>
      </p:sp>
      <p:sp>
        <p:nvSpPr>
          <p:cNvPr id="14" name="矩形 13"/>
          <p:cNvSpPr/>
          <p:nvPr userDrawn="1"/>
        </p:nvSpPr>
        <p:spPr>
          <a:xfrm>
            <a:off x="3917331" y="325001"/>
            <a:ext cx="2055298" cy="384717"/>
          </a:xfrm>
          <a:prstGeom prst="rect">
            <a:avLst/>
          </a:prstGeom>
        </p:spPr>
        <p:txBody>
          <a:bodyPr wrap="none" lIns="91436" tIns="45718" rIns="91436" bIns="45718">
            <a:spAutoFit/>
          </a:bodyPr>
          <a:lstStyle/>
          <a:p>
            <a:pPr marL="0" algn="ctr" defTabSz="914354" rtl="0" eaLnBrk="1" latinLnBrk="0" hangingPunct="1"/>
            <a:r>
              <a:rPr lang="en-US" altLang="zh-CN" sz="1900" kern="1200" dirty="0">
                <a:solidFill>
                  <a:schemeClr val="bg1"/>
                </a:solidFill>
                <a:latin typeface="微软雅黑" panose="020B0503020204020204" pitchFamily="34" charset="-122"/>
                <a:ea typeface="微软雅黑" panose="020B0503020204020204" pitchFamily="34" charset="-122"/>
                <a:cs typeface="+mn-cs"/>
              </a:rPr>
              <a:t>RELATED WORK</a:t>
            </a:r>
          </a:p>
        </p:txBody>
      </p:sp>
      <p:grpSp>
        <p:nvGrpSpPr>
          <p:cNvPr id="15" name="组 41"/>
          <p:cNvGrpSpPr/>
          <p:nvPr userDrawn="1"/>
        </p:nvGrpSpPr>
        <p:grpSpPr>
          <a:xfrm>
            <a:off x="9284091" y="252858"/>
            <a:ext cx="2907908" cy="574513"/>
            <a:chOff x="9284089" y="252855"/>
            <a:chExt cx="2907908" cy="574513"/>
          </a:xfrm>
        </p:grpSpPr>
        <p:grpSp>
          <p:nvGrpSpPr>
            <p:cNvPr id="16" name="组 42"/>
            <p:cNvGrpSpPr/>
            <p:nvPr/>
          </p:nvGrpSpPr>
          <p:grpSpPr>
            <a:xfrm>
              <a:off x="11454105" y="252856"/>
              <a:ext cx="737892" cy="484288"/>
              <a:chOff x="11454105" y="252856"/>
              <a:chExt cx="737892" cy="484288"/>
            </a:xfrm>
          </p:grpSpPr>
          <p:grpSp>
            <p:nvGrpSpPr>
              <p:cNvPr id="18" name="组 49"/>
              <p:cNvGrpSpPr/>
              <p:nvPr/>
            </p:nvGrpSpPr>
            <p:grpSpPr>
              <a:xfrm>
                <a:off x="12039604" y="252856"/>
                <a:ext cx="152393" cy="484287"/>
                <a:chOff x="12039604" y="252856"/>
                <a:chExt cx="152393" cy="484287"/>
              </a:xfrm>
            </p:grpSpPr>
            <p:sp>
              <p:nvSpPr>
                <p:cNvPr id="22" name="圆角矩形 21"/>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99"/>
              <p:cNvGrpSpPr/>
              <p:nvPr/>
            </p:nvGrpSpPr>
            <p:grpSpPr>
              <a:xfrm>
                <a:off x="11454105" y="252857"/>
                <a:ext cx="491115" cy="484287"/>
                <a:chOff x="1528923" y="220268"/>
                <a:chExt cx="1284096" cy="1266241"/>
              </a:xfrm>
            </p:grpSpPr>
            <p:sp>
              <p:nvSpPr>
                <p:cNvPr id="20" name="圆角矩形 19"/>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96"/>
                <p:cNvSpPr>
                  <a:spLocks/>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AD1C21"/>
                    </a:solidFill>
                  </a:endParaRPr>
                </a:p>
              </p:txBody>
            </p:sp>
          </p:grpSp>
        </p:grpSp>
        <p:sp>
          <p:nvSpPr>
            <p:cNvPr id="17" name="文本框 16"/>
            <p:cNvSpPr txBox="1"/>
            <p:nvPr/>
          </p:nvSpPr>
          <p:spPr>
            <a:xfrm>
              <a:off x="9284089" y="252855"/>
              <a:ext cx="2170011" cy="574513"/>
            </a:xfrm>
            <a:prstGeom prst="rect">
              <a:avLst/>
            </a:prstGeom>
            <a:noFill/>
          </p:spPr>
          <p:txBody>
            <a:bodyPr wrap="square" lIns="91438" tIns="45719" rIns="91438" bIns="45719" rtlCol="0">
              <a:spAutoFit/>
            </a:bodyPr>
            <a:lstStyle/>
            <a:p>
              <a:pPr algn="r"/>
              <a:r>
                <a:rPr lang="zh-CN" altLang="en-US" sz="1500" dirty="0">
                  <a:solidFill>
                    <a:schemeClr val="tx1">
                      <a:lumMod val="50000"/>
                      <a:lumOff val="50000"/>
                    </a:schemeClr>
                  </a:solidFill>
                  <a:latin typeface="微软雅黑" panose="020B0503020204020204" pitchFamily="34" charset="-122"/>
                  <a:ea typeface="+mn-ea"/>
                </a:rPr>
                <a:t>武汉大学 计算机学院      </a:t>
              </a:r>
              <a:endParaRPr lang="en-US" altLang="zh-CN" sz="1500" dirty="0">
                <a:solidFill>
                  <a:schemeClr val="tx1">
                    <a:lumMod val="50000"/>
                    <a:lumOff val="50000"/>
                  </a:schemeClr>
                </a:solidFill>
                <a:latin typeface="微软雅黑" panose="020B0503020204020204" pitchFamily="34" charset="-122"/>
                <a:ea typeface="+mn-ea"/>
              </a:endParaRPr>
            </a:p>
            <a:p>
              <a:pPr algn="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Wuhan</a:t>
              </a:r>
              <a:r>
                <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 </a:t>
              </a: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University</a:t>
              </a:r>
              <a:endPar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endParaRPr>
            </a:p>
          </p:txBody>
        </p:sp>
      </p:grpSp>
      <p:sp>
        <p:nvSpPr>
          <p:cNvPr id="27" name="文本框 26"/>
          <p:cNvSpPr txBox="1"/>
          <p:nvPr userDrawn="1"/>
        </p:nvSpPr>
        <p:spPr>
          <a:xfrm>
            <a:off x="2217109" y="275483"/>
            <a:ext cx="1723541" cy="461661"/>
          </a:xfrm>
          <a:prstGeom prst="rect">
            <a:avLst/>
          </a:prstGeom>
          <a:noFill/>
        </p:spPr>
        <p:txBody>
          <a:bodyPr wrap="none" lIns="91436" tIns="45718" rIns="91436" bIns="45718" rtlCol="0">
            <a:spAutoFit/>
          </a:bodyPr>
          <a:lstStyle/>
          <a:p>
            <a:r>
              <a:rPr lang="zh-CN" altLang="en-US" sz="2400" spc="600" dirty="0">
                <a:solidFill>
                  <a:schemeClr val="tx2"/>
                </a:solidFill>
                <a:latin typeface="微软雅黑" panose="020B0503020204020204" pitchFamily="34" charset="-122"/>
                <a:ea typeface="微软雅黑" panose="020B0503020204020204" pitchFamily="34" charset="-122"/>
              </a:rPr>
              <a:t>相关工作</a:t>
            </a:r>
          </a:p>
        </p:txBody>
      </p:sp>
      <p:sp>
        <p:nvSpPr>
          <p:cNvPr id="11" name="等腰三角形 10"/>
          <p:cNvSpPr/>
          <p:nvPr userDrawn="1"/>
        </p:nvSpPr>
        <p:spPr>
          <a:xfrm rot="16200000">
            <a:off x="1342173" y="2052141"/>
            <a:ext cx="143436" cy="12592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3005610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sp>
        <p:nvSpPr>
          <p:cNvPr id="7" name="矩形 6"/>
          <p:cNvSpPr/>
          <p:nvPr userDrawn="1"/>
        </p:nvSpPr>
        <p:spPr>
          <a:xfrm>
            <a:off x="0" y="-1"/>
            <a:ext cx="1479208" cy="68303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b="0" cap="none" spc="0">
              <a:ln w="0"/>
              <a:solidFill>
                <a:schemeClr val="accent1"/>
              </a:solidFill>
              <a:effectLst>
                <a:outerShdw blurRad="38100" dist="25400" dir="5400000" algn="ctr" rotWithShape="0">
                  <a:srgbClr val="6E747A">
                    <a:alpha val="43000"/>
                  </a:srgbClr>
                </a:outerShdw>
              </a:effectLst>
            </a:endParaRPr>
          </a:p>
        </p:txBody>
      </p:sp>
      <p:graphicFrame>
        <p:nvGraphicFramePr>
          <p:cNvPr id="8" name="表格 7"/>
          <p:cNvGraphicFramePr>
            <a:graphicFrameLocks noGrp="1"/>
          </p:cNvGraphicFramePr>
          <p:nvPr userDrawn="1">
            <p:extLst>
              <p:ext uri="{D42A27DB-BD31-4B8C-83A1-F6EECF244321}">
                <p14:modId xmlns:p14="http://schemas.microsoft.com/office/powerpoint/2010/main" val="3497178221"/>
              </p:ext>
            </p:extLst>
          </p:nvPr>
        </p:nvGraphicFramePr>
        <p:xfrm>
          <a:off x="0" y="944372"/>
          <a:ext cx="1479207" cy="3898560"/>
        </p:xfrm>
        <a:graphic>
          <a:graphicData uri="http://schemas.openxmlformats.org/drawingml/2006/table">
            <a:tbl>
              <a:tblPr bandCol="1">
                <a:tableStyleId>{5FD0F851-EC5A-4D38-B0AD-8093EC10F338}</a:tableStyleId>
              </a:tblPr>
              <a:tblGrid>
                <a:gridCol w="1479207">
                  <a:extLst>
                    <a:ext uri="{9D8B030D-6E8A-4147-A177-3AD203B41FA5}">
                      <a16:colId xmlns:a16="http://schemas.microsoft.com/office/drawing/2014/main" val="20000"/>
                    </a:ext>
                  </a:extLst>
                </a:gridCol>
              </a:tblGrid>
              <a:tr h="779712">
                <a:tc>
                  <a:txBody>
                    <a:bodyPr/>
                    <a:lstStyle/>
                    <a:p>
                      <a:pPr marL="0" marR="0" indent="0" algn="ctr" defTabSz="914354" rtl="0" eaLnBrk="1" fontAlgn="auto" latinLnBrk="0" hangingPunct="1">
                        <a:lnSpc>
                          <a:spcPct val="100000"/>
                        </a:lnSpc>
                        <a:spcBef>
                          <a:spcPts val="0"/>
                        </a:spcBef>
                        <a:spcAft>
                          <a:spcPts val="0"/>
                        </a:spcAft>
                        <a:buClrTx/>
                        <a:buSzTx/>
                        <a:buFontTx/>
                        <a:buNone/>
                        <a:tabLst/>
                        <a:defRPr/>
                      </a:pPr>
                      <a:r>
                        <a:rPr lang="zh-CN" altLang="en-US" sz="1600" kern="1200" cap="none" spc="0" dirty="0">
                          <a:ln>
                            <a:noFill/>
                          </a:ln>
                          <a:solidFill>
                            <a:schemeClr val="bg1">
                              <a:lumMod val="65000"/>
                            </a:schemeClr>
                          </a:solidFill>
                          <a:effectLst/>
                          <a:latin typeface="+mn-lt"/>
                          <a:ea typeface="+mn-ea"/>
                          <a:cs typeface="+mn-cs"/>
                        </a:rPr>
                        <a:t>研究背景</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EFF0F2"/>
                    </a:solidFill>
                  </a:tcPr>
                </a:tc>
                <a:extLst>
                  <a:ext uri="{0D108BD9-81ED-4DB2-BD59-A6C34878D82A}">
                    <a16:rowId xmlns:a16="http://schemas.microsoft.com/office/drawing/2014/main" val="10000"/>
                  </a:ext>
                </a:extLst>
              </a:tr>
              <a:tr h="779712">
                <a:tc>
                  <a:txBody>
                    <a:bodyPr/>
                    <a:lstStyle/>
                    <a:p>
                      <a:pPr algn="ctr"/>
                      <a:r>
                        <a:rPr lang="zh-CN" altLang="en-US" sz="1600" cap="none" spc="0" dirty="0">
                          <a:ln>
                            <a:noFill/>
                          </a:ln>
                          <a:solidFill>
                            <a:schemeClr val="bg1">
                              <a:lumMod val="65000"/>
                            </a:schemeClr>
                          </a:solidFill>
                          <a:effectLst/>
                        </a:rPr>
                        <a:t>相关工作</a:t>
                      </a:r>
                      <a:endPar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endParaRP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779712">
                <a:tc>
                  <a:txBody>
                    <a:bodyPr/>
                    <a:lstStyle/>
                    <a:p>
                      <a:pPr algn="ctr"/>
                      <a:r>
                        <a:rPr lang="zh-CN" altLang="en-US" sz="1600" b="0" cap="none" spc="0" dirty="0">
                          <a:ln>
                            <a:noFill/>
                          </a:ln>
                          <a:solidFill>
                            <a:schemeClr val="bg1"/>
                          </a:solidFill>
                          <a:effectLst/>
                          <a:latin typeface="微软雅黑" panose="020B0503020204020204" pitchFamily="34" charset="-122"/>
                          <a:ea typeface="微软雅黑" panose="020B0503020204020204" pitchFamily="34" charset="-122"/>
                        </a:rPr>
                        <a:t>研究方法</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2C1C5B"/>
                    </a:solidFill>
                  </a:tcPr>
                </a:tc>
                <a:extLst>
                  <a:ext uri="{0D108BD9-81ED-4DB2-BD59-A6C34878D82A}">
                    <a16:rowId xmlns:a16="http://schemas.microsoft.com/office/drawing/2014/main" val="10002"/>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实验设计</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研究计划</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bl>
          </a:graphicData>
        </a:graphic>
      </p:graphicFrame>
      <p:sp>
        <p:nvSpPr>
          <p:cNvPr id="3" name="内容占位符 2"/>
          <p:cNvSpPr>
            <a:spLocks noGrp="1"/>
          </p:cNvSpPr>
          <p:nvPr>
            <p:ph idx="1"/>
          </p:nvPr>
        </p:nvSpPr>
        <p:spPr>
          <a:xfrm>
            <a:off x="1684865" y="951570"/>
            <a:ext cx="10439401" cy="5314557"/>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a:xfrm>
            <a:off x="1684863" y="6356354"/>
            <a:ext cx="3310469" cy="365125"/>
          </a:xfrm>
        </p:spPr>
        <p:txBody>
          <a:bodyPr/>
          <a:lstStyle/>
          <a:p>
            <a:fld id="{71AB7A37-B852-49AB-B2E2-96296AB21F67}" type="datetimeFigureOut">
              <a:rPr lang="zh-CN" altLang="en-US" smtClean="0"/>
              <a:t>2021/10/25</a:t>
            </a:fld>
            <a:endParaRPr lang="zh-CN" altLang="en-US" dirty="0"/>
          </a:p>
        </p:txBody>
      </p:sp>
      <p:sp>
        <p:nvSpPr>
          <p:cNvPr id="5" name="页脚占位符 4"/>
          <p:cNvSpPr>
            <a:spLocks noGrp="1"/>
          </p:cNvSpPr>
          <p:nvPr>
            <p:ph type="ftr" sz="quarter" idx="11"/>
          </p:nvPr>
        </p:nvSpPr>
        <p:spPr>
          <a:xfrm>
            <a:off x="5071532" y="6356354"/>
            <a:ext cx="3539068" cy="365125"/>
          </a:xfrm>
        </p:spPr>
        <p:txBody>
          <a:bodyPr/>
          <a:lstStyle/>
          <a:p>
            <a:endParaRPr lang="zh-CN" altLang="en-US" dirty="0"/>
          </a:p>
        </p:txBody>
      </p:sp>
      <p:sp>
        <p:nvSpPr>
          <p:cNvPr id="6" name="灯片编号占位符 5"/>
          <p:cNvSpPr>
            <a:spLocks noGrp="1"/>
          </p:cNvSpPr>
          <p:nvPr>
            <p:ph type="sldNum" sz="quarter" idx="12"/>
          </p:nvPr>
        </p:nvSpPr>
        <p:spPr>
          <a:xfrm>
            <a:off x="8686800" y="6356354"/>
            <a:ext cx="3437466" cy="365125"/>
          </a:xfrm>
        </p:spPr>
        <p:txBody>
          <a:bodyPr/>
          <a:lstStyle/>
          <a:p>
            <a:fld id="{888F8D02-9041-4C59-BC62-13DE0E5C6713}" type="slidenum">
              <a:rPr lang="zh-CN" altLang="en-US" smtClean="0"/>
              <a:t>‹#›</a:t>
            </a:fld>
            <a:endParaRPr lang="zh-CN" altLang="en-US"/>
          </a:p>
        </p:txBody>
      </p:sp>
      <p:sp>
        <p:nvSpPr>
          <p:cNvPr id="12" name="矩形 11"/>
          <p:cNvSpPr/>
          <p:nvPr userDrawn="1"/>
        </p:nvSpPr>
        <p:spPr>
          <a:xfrm>
            <a:off x="3979157" y="252859"/>
            <a:ext cx="8212847"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13" name="圆角矩形 12"/>
          <p:cNvSpPr/>
          <p:nvPr userDrawn="1"/>
        </p:nvSpPr>
        <p:spPr>
          <a:xfrm rot="10800000" flipV="1">
            <a:off x="1694315" y="249443"/>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sp>
        <p:nvSpPr>
          <p:cNvPr id="14" name="矩形 13"/>
          <p:cNvSpPr/>
          <p:nvPr userDrawn="1"/>
        </p:nvSpPr>
        <p:spPr>
          <a:xfrm>
            <a:off x="3966907" y="295672"/>
            <a:ext cx="1271943" cy="384717"/>
          </a:xfrm>
          <a:prstGeom prst="rect">
            <a:avLst/>
          </a:prstGeom>
        </p:spPr>
        <p:txBody>
          <a:bodyPr wrap="none" lIns="91436" tIns="45718" rIns="91436" bIns="45718">
            <a:spAutoFit/>
          </a:bodyPr>
          <a:lstStyle/>
          <a:p>
            <a:pPr algn="ctr"/>
            <a:r>
              <a:rPr lang="en-US" altLang="zh-CN" dirty="0">
                <a:solidFill>
                  <a:schemeClr val="bg1"/>
                </a:solidFill>
                <a:latin typeface="微软雅黑" panose="020B0503020204020204" pitchFamily="34" charset="-122"/>
                <a:ea typeface="+mn-ea"/>
              </a:rPr>
              <a:t>METHOD</a:t>
            </a:r>
            <a:endParaRPr lang="en-US" altLang="zh-CN" dirty="0">
              <a:solidFill>
                <a:schemeClr val="bg1"/>
              </a:solidFill>
              <a:latin typeface="微软雅黑" panose="020B0503020204020204" pitchFamily="34" charset="-122"/>
              <a:ea typeface="微软雅黑" panose="020B0503020204020204" pitchFamily="34" charset="-122"/>
            </a:endParaRPr>
          </a:p>
        </p:txBody>
      </p:sp>
      <p:grpSp>
        <p:nvGrpSpPr>
          <p:cNvPr id="15" name="组 41"/>
          <p:cNvGrpSpPr/>
          <p:nvPr userDrawn="1"/>
        </p:nvGrpSpPr>
        <p:grpSpPr>
          <a:xfrm>
            <a:off x="9284091" y="252858"/>
            <a:ext cx="2907908" cy="574513"/>
            <a:chOff x="9284089" y="252855"/>
            <a:chExt cx="2907908" cy="574513"/>
          </a:xfrm>
        </p:grpSpPr>
        <p:grpSp>
          <p:nvGrpSpPr>
            <p:cNvPr id="16" name="组 42"/>
            <p:cNvGrpSpPr/>
            <p:nvPr/>
          </p:nvGrpSpPr>
          <p:grpSpPr>
            <a:xfrm>
              <a:off x="11454105" y="252856"/>
              <a:ext cx="737892" cy="484288"/>
              <a:chOff x="11454105" y="252856"/>
              <a:chExt cx="737892" cy="484288"/>
            </a:xfrm>
          </p:grpSpPr>
          <p:grpSp>
            <p:nvGrpSpPr>
              <p:cNvPr id="18" name="组 49"/>
              <p:cNvGrpSpPr/>
              <p:nvPr/>
            </p:nvGrpSpPr>
            <p:grpSpPr>
              <a:xfrm>
                <a:off x="12039604" y="252856"/>
                <a:ext cx="152393" cy="484287"/>
                <a:chOff x="12039604" y="252856"/>
                <a:chExt cx="152393" cy="484287"/>
              </a:xfrm>
            </p:grpSpPr>
            <p:sp>
              <p:nvSpPr>
                <p:cNvPr id="22" name="圆角矩形 21"/>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99"/>
              <p:cNvGrpSpPr/>
              <p:nvPr/>
            </p:nvGrpSpPr>
            <p:grpSpPr>
              <a:xfrm>
                <a:off x="11454105" y="252857"/>
                <a:ext cx="491115" cy="484287"/>
                <a:chOff x="1528923" y="220268"/>
                <a:chExt cx="1284096" cy="1266241"/>
              </a:xfrm>
            </p:grpSpPr>
            <p:sp>
              <p:nvSpPr>
                <p:cNvPr id="20" name="圆角矩形 19"/>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96"/>
                <p:cNvSpPr>
                  <a:spLocks/>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AD1C21"/>
                    </a:solidFill>
                  </a:endParaRPr>
                </a:p>
              </p:txBody>
            </p:sp>
          </p:grpSp>
        </p:grpSp>
        <p:sp>
          <p:nvSpPr>
            <p:cNvPr id="17" name="文本框 16"/>
            <p:cNvSpPr txBox="1"/>
            <p:nvPr/>
          </p:nvSpPr>
          <p:spPr>
            <a:xfrm>
              <a:off x="9284089" y="252855"/>
              <a:ext cx="2170011" cy="574513"/>
            </a:xfrm>
            <a:prstGeom prst="rect">
              <a:avLst/>
            </a:prstGeom>
            <a:noFill/>
          </p:spPr>
          <p:txBody>
            <a:bodyPr wrap="square" lIns="91438" tIns="45719" rIns="91438" bIns="45719" rtlCol="0">
              <a:spAutoFit/>
            </a:bodyPr>
            <a:lstStyle/>
            <a:p>
              <a:pPr algn="r"/>
              <a:r>
                <a:rPr lang="zh-CN" altLang="en-US" sz="1500" dirty="0">
                  <a:solidFill>
                    <a:schemeClr val="tx1">
                      <a:lumMod val="50000"/>
                      <a:lumOff val="50000"/>
                    </a:schemeClr>
                  </a:solidFill>
                  <a:latin typeface="微软雅黑" panose="020B0503020204020204" pitchFamily="34" charset="-122"/>
                  <a:ea typeface="+mn-ea"/>
                </a:rPr>
                <a:t>武汉大学 计算机学院      </a:t>
              </a:r>
              <a:endParaRPr lang="en-US" altLang="zh-CN" sz="1500" dirty="0">
                <a:solidFill>
                  <a:schemeClr val="tx1">
                    <a:lumMod val="50000"/>
                    <a:lumOff val="50000"/>
                  </a:schemeClr>
                </a:solidFill>
                <a:latin typeface="微软雅黑" panose="020B0503020204020204" pitchFamily="34" charset="-122"/>
                <a:ea typeface="+mn-ea"/>
              </a:endParaRPr>
            </a:p>
            <a:p>
              <a:pPr algn="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Wuhan</a:t>
              </a:r>
              <a:r>
                <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 </a:t>
              </a: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University</a:t>
              </a:r>
              <a:endPar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endParaRPr>
            </a:p>
          </p:txBody>
        </p:sp>
      </p:grpSp>
      <p:sp>
        <p:nvSpPr>
          <p:cNvPr id="27" name="文本框 26"/>
          <p:cNvSpPr txBox="1"/>
          <p:nvPr userDrawn="1"/>
        </p:nvSpPr>
        <p:spPr>
          <a:xfrm>
            <a:off x="2217109" y="275483"/>
            <a:ext cx="1723541" cy="461661"/>
          </a:xfrm>
          <a:prstGeom prst="rect">
            <a:avLst/>
          </a:prstGeom>
          <a:noFill/>
        </p:spPr>
        <p:txBody>
          <a:bodyPr wrap="none" lIns="91436" tIns="45718" rIns="91436" bIns="45718" rtlCol="0">
            <a:spAutoFit/>
          </a:bodyPr>
          <a:lstStyle/>
          <a:p>
            <a:r>
              <a:rPr lang="zh-CN" altLang="en-US" sz="2400" spc="600" dirty="0">
                <a:solidFill>
                  <a:schemeClr val="tx2"/>
                </a:solidFill>
                <a:latin typeface="微软雅黑" panose="020B0503020204020204" pitchFamily="34" charset="-122"/>
                <a:ea typeface="微软雅黑" panose="020B0503020204020204" pitchFamily="34" charset="-122"/>
              </a:rPr>
              <a:t>研究方法</a:t>
            </a:r>
          </a:p>
        </p:txBody>
      </p:sp>
      <p:sp>
        <p:nvSpPr>
          <p:cNvPr id="11" name="等腰三角形 10"/>
          <p:cNvSpPr/>
          <p:nvPr userDrawn="1"/>
        </p:nvSpPr>
        <p:spPr>
          <a:xfrm rot="16200000">
            <a:off x="1342173" y="2814141"/>
            <a:ext cx="143436" cy="12592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2718827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
        <p:nvSpPr>
          <p:cNvPr id="7" name="矩形 6"/>
          <p:cNvSpPr/>
          <p:nvPr userDrawn="1"/>
        </p:nvSpPr>
        <p:spPr>
          <a:xfrm>
            <a:off x="0" y="-1"/>
            <a:ext cx="1479208" cy="68303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b="0" cap="none" spc="0">
              <a:ln w="0"/>
              <a:solidFill>
                <a:schemeClr val="accent1"/>
              </a:solidFill>
              <a:effectLst>
                <a:outerShdw blurRad="38100" dist="25400" dir="5400000" algn="ctr" rotWithShape="0">
                  <a:srgbClr val="6E747A">
                    <a:alpha val="43000"/>
                  </a:srgbClr>
                </a:outerShdw>
              </a:effectLst>
            </a:endParaRPr>
          </a:p>
        </p:txBody>
      </p:sp>
      <p:graphicFrame>
        <p:nvGraphicFramePr>
          <p:cNvPr id="8" name="表格 7"/>
          <p:cNvGraphicFramePr>
            <a:graphicFrameLocks noGrp="1"/>
          </p:cNvGraphicFramePr>
          <p:nvPr userDrawn="1">
            <p:extLst>
              <p:ext uri="{D42A27DB-BD31-4B8C-83A1-F6EECF244321}">
                <p14:modId xmlns:p14="http://schemas.microsoft.com/office/powerpoint/2010/main" val="1081978781"/>
              </p:ext>
            </p:extLst>
          </p:nvPr>
        </p:nvGraphicFramePr>
        <p:xfrm>
          <a:off x="0" y="944372"/>
          <a:ext cx="1479207" cy="3898560"/>
        </p:xfrm>
        <a:graphic>
          <a:graphicData uri="http://schemas.openxmlformats.org/drawingml/2006/table">
            <a:tbl>
              <a:tblPr bandCol="1">
                <a:tableStyleId>{5FD0F851-EC5A-4D38-B0AD-8093EC10F338}</a:tableStyleId>
              </a:tblPr>
              <a:tblGrid>
                <a:gridCol w="1479207">
                  <a:extLst>
                    <a:ext uri="{9D8B030D-6E8A-4147-A177-3AD203B41FA5}">
                      <a16:colId xmlns:a16="http://schemas.microsoft.com/office/drawing/2014/main" val="20000"/>
                    </a:ext>
                  </a:extLst>
                </a:gridCol>
              </a:tblGrid>
              <a:tr h="779712">
                <a:tc>
                  <a:txBody>
                    <a:bodyPr/>
                    <a:lstStyle/>
                    <a:p>
                      <a:pPr marL="0" marR="0" indent="0" algn="ctr" defTabSz="914354" rtl="0" eaLnBrk="1" fontAlgn="auto" latinLnBrk="0" hangingPunct="1">
                        <a:lnSpc>
                          <a:spcPct val="100000"/>
                        </a:lnSpc>
                        <a:spcBef>
                          <a:spcPts val="0"/>
                        </a:spcBef>
                        <a:spcAft>
                          <a:spcPts val="0"/>
                        </a:spcAft>
                        <a:buClrTx/>
                        <a:buSzTx/>
                        <a:buFontTx/>
                        <a:buNone/>
                        <a:tabLst/>
                        <a:defRPr/>
                      </a:pPr>
                      <a:r>
                        <a:rPr lang="zh-CN" altLang="en-US" sz="1600" kern="1200" cap="none" spc="0" dirty="0">
                          <a:ln>
                            <a:noFill/>
                          </a:ln>
                          <a:solidFill>
                            <a:schemeClr val="bg1">
                              <a:lumMod val="65000"/>
                            </a:schemeClr>
                          </a:solidFill>
                          <a:effectLst/>
                          <a:latin typeface="+mn-lt"/>
                          <a:ea typeface="+mn-ea"/>
                          <a:cs typeface="+mn-cs"/>
                        </a:rPr>
                        <a:t>研究背景</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EFF0F2"/>
                    </a:solidFill>
                  </a:tcPr>
                </a:tc>
                <a:extLst>
                  <a:ext uri="{0D108BD9-81ED-4DB2-BD59-A6C34878D82A}">
                    <a16:rowId xmlns:a16="http://schemas.microsoft.com/office/drawing/2014/main" val="10000"/>
                  </a:ext>
                </a:extLst>
              </a:tr>
              <a:tr h="779712">
                <a:tc>
                  <a:txBody>
                    <a:bodyPr/>
                    <a:lstStyle/>
                    <a:p>
                      <a:pPr algn="ctr"/>
                      <a:r>
                        <a:rPr lang="zh-CN" altLang="en-US" sz="1600" cap="none" spc="0" dirty="0">
                          <a:ln>
                            <a:noFill/>
                          </a:ln>
                          <a:solidFill>
                            <a:schemeClr val="bg1">
                              <a:lumMod val="65000"/>
                            </a:schemeClr>
                          </a:solidFill>
                          <a:effectLst/>
                        </a:rPr>
                        <a:t>相关工作</a:t>
                      </a:r>
                      <a:endPar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endParaRP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研究方法</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779712">
                <a:tc>
                  <a:txBody>
                    <a:bodyPr/>
                    <a:lstStyle/>
                    <a:p>
                      <a:pPr marL="0" marR="0" indent="0" algn="ctr" defTabSz="914354"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mn-lt"/>
                          <a:ea typeface="+mn-ea"/>
                          <a:cs typeface="+mn-cs"/>
                        </a:rPr>
                        <a:t>实验设计</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2C1C5B"/>
                    </a:solidFill>
                  </a:tcPr>
                </a:tc>
                <a:extLst>
                  <a:ext uri="{0D108BD9-81ED-4DB2-BD59-A6C34878D82A}">
                    <a16:rowId xmlns:a16="http://schemas.microsoft.com/office/drawing/2014/main" val="10003"/>
                  </a:ext>
                </a:extLst>
              </a:tr>
              <a:tr h="779712">
                <a:tc>
                  <a:txBody>
                    <a:bodyPr/>
                    <a:lstStyle/>
                    <a:p>
                      <a:pPr algn="ctr"/>
                      <a:r>
                        <a:rPr lang="zh-CN" altLang="en-US" sz="1600" cap="none" spc="0" dirty="0">
                          <a:ln>
                            <a:noFill/>
                          </a:ln>
                          <a:solidFill>
                            <a:schemeClr val="bg1">
                              <a:lumMod val="65000"/>
                            </a:schemeClr>
                          </a:solidFill>
                          <a:effectLst/>
                        </a:rPr>
                        <a:t>研究计划</a:t>
                      </a:r>
                      <a:endPar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endParaRP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bl>
          </a:graphicData>
        </a:graphic>
      </p:graphicFrame>
      <p:sp>
        <p:nvSpPr>
          <p:cNvPr id="3" name="内容占位符 2"/>
          <p:cNvSpPr>
            <a:spLocks noGrp="1"/>
          </p:cNvSpPr>
          <p:nvPr>
            <p:ph idx="1"/>
          </p:nvPr>
        </p:nvSpPr>
        <p:spPr>
          <a:xfrm>
            <a:off x="1684865" y="951570"/>
            <a:ext cx="10439401" cy="5314557"/>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a:xfrm>
            <a:off x="1684863" y="6356354"/>
            <a:ext cx="3310469" cy="365125"/>
          </a:xfrm>
        </p:spPr>
        <p:txBody>
          <a:bodyPr/>
          <a:lstStyle/>
          <a:p>
            <a:fld id="{71AB7A37-B852-49AB-B2E2-96296AB21F67}" type="datetimeFigureOut">
              <a:rPr lang="zh-CN" altLang="en-US" smtClean="0"/>
              <a:t>2021/10/25</a:t>
            </a:fld>
            <a:endParaRPr lang="zh-CN" altLang="en-US" dirty="0"/>
          </a:p>
        </p:txBody>
      </p:sp>
      <p:sp>
        <p:nvSpPr>
          <p:cNvPr id="5" name="页脚占位符 4"/>
          <p:cNvSpPr>
            <a:spLocks noGrp="1"/>
          </p:cNvSpPr>
          <p:nvPr>
            <p:ph type="ftr" sz="quarter" idx="11"/>
          </p:nvPr>
        </p:nvSpPr>
        <p:spPr>
          <a:xfrm>
            <a:off x="5071532" y="6356354"/>
            <a:ext cx="3539068" cy="365125"/>
          </a:xfrm>
        </p:spPr>
        <p:txBody>
          <a:bodyPr/>
          <a:lstStyle/>
          <a:p>
            <a:endParaRPr lang="zh-CN" altLang="en-US" dirty="0"/>
          </a:p>
        </p:txBody>
      </p:sp>
      <p:sp>
        <p:nvSpPr>
          <p:cNvPr id="6" name="灯片编号占位符 5"/>
          <p:cNvSpPr>
            <a:spLocks noGrp="1"/>
          </p:cNvSpPr>
          <p:nvPr>
            <p:ph type="sldNum" sz="quarter" idx="12"/>
          </p:nvPr>
        </p:nvSpPr>
        <p:spPr>
          <a:xfrm>
            <a:off x="8686800" y="6356354"/>
            <a:ext cx="3437466" cy="365125"/>
          </a:xfrm>
        </p:spPr>
        <p:txBody>
          <a:bodyPr/>
          <a:lstStyle/>
          <a:p>
            <a:fld id="{888F8D02-9041-4C59-BC62-13DE0E5C6713}" type="slidenum">
              <a:rPr lang="zh-CN" altLang="en-US" smtClean="0"/>
              <a:t>‹#›</a:t>
            </a:fld>
            <a:endParaRPr lang="zh-CN" altLang="en-US"/>
          </a:p>
        </p:txBody>
      </p:sp>
      <p:sp>
        <p:nvSpPr>
          <p:cNvPr id="12" name="矩形 11"/>
          <p:cNvSpPr/>
          <p:nvPr userDrawn="1"/>
        </p:nvSpPr>
        <p:spPr>
          <a:xfrm>
            <a:off x="3921551" y="252859"/>
            <a:ext cx="8270454"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13" name="圆角矩形 12"/>
          <p:cNvSpPr/>
          <p:nvPr userDrawn="1"/>
        </p:nvSpPr>
        <p:spPr>
          <a:xfrm rot="10800000" flipV="1">
            <a:off x="1694315" y="249443"/>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4</a:t>
            </a:r>
            <a:endParaRPr lang="zh-CN" altLang="en-US" sz="3600" dirty="0"/>
          </a:p>
        </p:txBody>
      </p:sp>
      <p:sp>
        <p:nvSpPr>
          <p:cNvPr id="14" name="矩形 13"/>
          <p:cNvSpPr/>
          <p:nvPr userDrawn="1"/>
        </p:nvSpPr>
        <p:spPr>
          <a:xfrm>
            <a:off x="4045912" y="295672"/>
            <a:ext cx="1703792" cy="384717"/>
          </a:xfrm>
          <a:prstGeom prst="rect">
            <a:avLst/>
          </a:prstGeom>
        </p:spPr>
        <p:txBody>
          <a:bodyPr wrap="none" lIns="91436" tIns="45718" rIns="91436" bIns="45718">
            <a:spAutoFit/>
          </a:bodyPr>
          <a:lstStyle/>
          <a:p>
            <a:pPr algn="ctr"/>
            <a:r>
              <a:rPr lang="en-US" altLang="zh-CN" dirty="0">
                <a:solidFill>
                  <a:schemeClr val="bg1"/>
                </a:solidFill>
                <a:latin typeface="微软雅黑" panose="020B0503020204020204" pitchFamily="34" charset="-122"/>
                <a:ea typeface="+mn-ea"/>
              </a:rPr>
              <a:t>EXPERIMENT</a:t>
            </a:r>
            <a:endParaRPr lang="en-US" altLang="zh-CN" dirty="0">
              <a:solidFill>
                <a:schemeClr val="bg1"/>
              </a:solidFill>
              <a:latin typeface="微软雅黑" panose="020B0503020204020204" pitchFamily="34" charset="-122"/>
              <a:ea typeface="微软雅黑" panose="020B0503020204020204" pitchFamily="34" charset="-122"/>
            </a:endParaRPr>
          </a:p>
        </p:txBody>
      </p:sp>
      <p:grpSp>
        <p:nvGrpSpPr>
          <p:cNvPr id="15" name="组 41"/>
          <p:cNvGrpSpPr/>
          <p:nvPr userDrawn="1"/>
        </p:nvGrpSpPr>
        <p:grpSpPr>
          <a:xfrm>
            <a:off x="9284091" y="252858"/>
            <a:ext cx="2907908" cy="574513"/>
            <a:chOff x="9284089" y="252855"/>
            <a:chExt cx="2907908" cy="574513"/>
          </a:xfrm>
        </p:grpSpPr>
        <p:grpSp>
          <p:nvGrpSpPr>
            <p:cNvPr id="16" name="组 42"/>
            <p:cNvGrpSpPr/>
            <p:nvPr/>
          </p:nvGrpSpPr>
          <p:grpSpPr>
            <a:xfrm>
              <a:off x="11454105" y="252856"/>
              <a:ext cx="737892" cy="484288"/>
              <a:chOff x="11454105" y="252856"/>
              <a:chExt cx="737892" cy="484288"/>
            </a:xfrm>
          </p:grpSpPr>
          <p:grpSp>
            <p:nvGrpSpPr>
              <p:cNvPr id="18" name="组 49"/>
              <p:cNvGrpSpPr/>
              <p:nvPr/>
            </p:nvGrpSpPr>
            <p:grpSpPr>
              <a:xfrm>
                <a:off x="12039604" y="252856"/>
                <a:ext cx="152393" cy="484287"/>
                <a:chOff x="12039604" y="252856"/>
                <a:chExt cx="152393" cy="484287"/>
              </a:xfrm>
            </p:grpSpPr>
            <p:sp>
              <p:nvSpPr>
                <p:cNvPr id="22" name="圆角矩形 21"/>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99"/>
              <p:cNvGrpSpPr/>
              <p:nvPr/>
            </p:nvGrpSpPr>
            <p:grpSpPr>
              <a:xfrm>
                <a:off x="11454105" y="252857"/>
                <a:ext cx="491115" cy="484287"/>
                <a:chOff x="1528923" y="220268"/>
                <a:chExt cx="1284096" cy="1266241"/>
              </a:xfrm>
            </p:grpSpPr>
            <p:sp>
              <p:nvSpPr>
                <p:cNvPr id="20" name="圆角矩形 19"/>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96"/>
                <p:cNvSpPr>
                  <a:spLocks/>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AD1C21"/>
                    </a:solidFill>
                  </a:endParaRPr>
                </a:p>
              </p:txBody>
            </p:sp>
          </p:grpSp>
        </p:grpSp>
        <p:sp>
          <p:nvSpPr>
            <p:cNvPr id="17" name="文本框 16"/>
            <p:cNvSpPr txBox="1"/>
            <p:nvPr/>
          </p:nvSpPr>
          <p:spPr>
            <a:xfrm>
              <a:off x="9284089" y="252855"/>
              <a:ext cx="2170011" cy="574513"/>
            </a:xfrm>
            <a:prstGeom prst="rect">
              <a:avLst/>
            </a:prstGeom>
            <a:noFill/>
          </p:spPr>
          <p:txBody>
            <a:bodyPr wrap="square" lIns="91438" tIns="45719" rIns="91438" bIns="45719" rtlCol="0">
              <a:spAutoFit/>
            </a:bodyPr>
            <a:lstStyle/>
            <a:p>
              <a:pPr algn="r"/>
              <a:r>
                <a:rPr lang="zh-CN" altLang="en-US" sz="1500" dirty="0">
                  <a:solidFill>
                    <a:schemeClr val="tx1">
                      <a:lumMod val="50000"/>
                      <a:lumOff val="50000"/>
                    </a:schemeClr>
                  </a:solidFill>
                  <a:latin typeface="微软雅黑" panose="020B0503020204020204" pitchFamily="34" charset="-122"/>
                  <a:ea typeface="+mn-ea"/>
                </a:rPr>
                <a:t>武汉大学 计算机学院      </a:t>
              </a:r>
              <a:endParaRPr lang="en-US" altLang="zh-CN" sz="1500" dirty="0">
                <a:solidFill>
                  <a:schemeClr val="tx1">
                    <a:lumMod val="50000"/>
                    <a:lumOff val="50000"/>
                  </a:schemeClr>
                </a:solidFill>
                <a:latin typeface="微软雅黑" panose="020B0503020204020204" pitchFamily="34" charset="-122"/>
                <a:ea typeface="+mn-ea"/>
              </a:endParaRPr>
            </a:p>
            <a:p>
              <a:pPr algn="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Wuhan</a:t>
              </a:r>
              <a:r>
                <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 </a:t>
              </a: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University</a:t>
              </a:r>
              <a:endPar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endParaRPr>
            </a:p>
          </p:txBody>
        </p:sp>
      </p:grpSp>
      <p:sp>
        <p:nvSpPr>
          <p:cNvPr id="27" name="文本框 26"/>
          <p:cNvSpPr txBox="1"/>
          <p:nvPr userDrawn="1"/>
        </p:nvSpPr>
        <p:spPr>
          <a:xfrm>
            <a:off x="2217109" y="275483"/>
            <a:ext cx="1723541" cy="461661"/>
          </a:xfrm>
          <a:prstGeom prst="rect">
            <a:avLst/>
          </a:prstGeom>
          <a:noFill/>
        </p:spPr>
        <p:txBody>
          <a:bodyPr wrap="none" lIns="91436" tIns="45718" rIns="91436" bIns="45718" rtlCol="0">
            <a:spAutoFit/>
          </a:bodyPr>
          <a:lstStyle/>
          <a:p>
            <a:r>
              <a:rPr lang="zh-CN" altLang="en-US" sz="2400" spc="600" dirty="0">
                <a:solidFill>
                  <a:schemeClr val="tx2"/>
                </a:solidFill>
                <a:latin typeface="微软雅黑" panose="020B0503020204020204" pitchFamily="34" charset="-122"/>
                <a:ea typeface="微软雅黑" panose="020B0503020204020204" pitchFamily="34" charset="-122"/>
              </a:rPr>
              <a:t>实验设计</a:t>
            </a:r>
          </a:p>
        </p:txBody>
      </p:sp>
      <p:sp>
        <p:nvSpPr>
          <p:cNvPr id="11" name="等腰三角形 10"/>
          <p:cNvSpPr/>
          <p:nvPr userDrawn="1"/>
        </p:nvSpPr>
        <p:spPr>
          <a:xfrm rot="16200000">
            <a:off x="1342173" y="3614241"/>
            <a:ext cx="143436" cy="12592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2258696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sp>
        <p:nvSpPr>
          <p:cNvPr id="7" name="矩形 6"/>
          <p:cNvSpPr/>
          <p:nvPr userDrawn="1"/>
        </p:nvSpPr>
        <p:spPr>
          <a:xfrm>
            <a:off x="0" y="-1"/>
            <a:ext cx="1479208" cy="68303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b="0" cap="none" spc="0">
              <a:ln w="0"/>
              <a:solidFill>
                <a:schemeClr val="accent1"/>
              </a:solidFill>
              <a:effectLst>
                <a:outerShdw blurRad="38100" dist="25400" dir="5400000" algn="ctr" rotWithShape="0">
                  <a:srgbClr val="6E747A">
                    <a:alpha val="43000"/>
                  </a:srgbClr>
                </a:outerShdw>
              </a:effectLst>
            </a:endParaRPr>
          </a:p>
        </p:txBody>
      </p:sp>
      <p:graphicFrame>
        <p:nvGraphicFramePr>
          <p:cNvPr id="8" name="表格 7"/>
          <p:cNvGraphicFramePr>
            <a:graphicFrameLocks noGrp="1"/>
          </p:cNvGraphicFramePr>
          <p:nvPr userDrawn="1">
            <p:extLst>
              <p:ext uri="{D42A27DB-BD31-4B8C-83A1-F6EECF244321}">
                <p14:modId xmlns:p14="http://schemas.microsoft.com/office/powerpoint/2010/main" val="2847358734"/>
              </p:ext>
            </p:extLst>
          </p:nvPr>
        </p:nvGraphicFramePr>
        <p:xfrm>
          <a:off x="0" y="944372"/>
          <a:ext cx="1479207" cy="3898560"/>
        </p:xfrm>
        <a:graphic>
          <a:graphicData uri="http://schemas.openxmlformats.org/drawingml/2006/table">
            <a:tbl>
              <a:tblPr bandCol="1">
                <a:tableStyleId>{5FD0F851-EC5A-4D38-B0AD-8093EC10F338}</a:tableStyleId>
              </a:tblPr>
              <a:tblGrid>
                <a:gridCol w="1479207">
                  <a:extLst>
                    <a:ext uri="{9D8B030D-6E8A-4147-A177-3AD203B41FA5}">
                      <a16:colId xmlns:a16="http://schemas.microsoft.com/office/drawing/2014/main" val="20000"/>
                    </a:ext>
                  </a:extLst>
                </a:gridCol>
              </a:tblGrid>
              <a:tr h="779712">
                <a:tc>
                  <a:txBody>
                    <a:bodyPr/>
                    <a:lstStyle/>
                    <a:p>
                      <a:pPr marL="0" marR="0" indent="0" algn="ctr" defTabSz="914354" rtl="0" eaLnBrk="1" fontAlgn="auto" latinLnBrk="0" hangingPunct="1">
                        <a:lnSpc>
                          <a:spcPct val="100000"/>
                        </a:lnSpc>
                        <a:spcBef>
                          <a:spcPts val="0"/>
                        </a:spcBef>
                        <a:spcAft>
                          <a:spcPts val="0"/>
                        </a:spcAft>
                        <a:buClrTx/>
                        <a:buSzTx/>
                        <a:buFontTx/>
                        <a:buNone/>
                        <a:tabLst/>
                        <a:defRPr/>
                      </a:pPr>
                      <a:r>
                        <a:rPr lang="zh-CN" altLang="en-US" sz="1600" kern="1200" cap="none" spc="0" dirty="0">
                          <a:ln>
                            <a:noFill/>
                          </a:ln>
                          <a:solidFill>
                            <a:schemeClr val="bg1">
                              <a:lumMod val="65000"/>
                            </a:schemeClr>
                          </a:solidFill>
                          <a:effectLst/>
                          <a:latin typeface="+mn-lt"/>
                          <a:ea typeface="+mn-ea"/>
                          <a:cs typeface="+mn-cs"/>
                        </a:rPr>
                        <a:t>研究背景</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0"/>
                  </a:ext>
                </a:extLst>
              </a:tr>
              <a:tr h="779712">
                <a:tc>
                  <a:txBody>
                    <a:bodyPr/>
                    <a:lstStyle/>
                    <a:p>
                      <a:pPr marL="0" algn="ctr" defTabSz="914354" rtl="0" eaLnBrk="1" latinLnBrk="0" hangingPunct="1"/>
                      <a:r>
                        <a:rPr lang="zh-CN" altLang="en-US" sz="1600" kern="1200" cap="none" spc="0" dirty="0">
                          <a:ln>
                            <a:noFill/>
                          </a:ln>
                          <a:solidFill>
                            <a:schemeClr val="bg1">
                              <a:lumMod val="65000"/>
                            </a:schemeClr>
                          </a:solidFill>
                          <a:effectLst/>
                          <a:latin typeface="+mn-lt"/>
                          <a:ea typeface="+mn-ea"/>
                          <a:cs typeface="+mn-cs"/>
                        </a:rPr>
                        <a:t>相关工作</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研究方法</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779712">
                <a:tc>
                  <a:txBody>
                    <a:bodyPr/>
                    <a:lstStyle/>
                    <a:p>
                      <a:pPr algn="ctr"/>
                      <a:r>
                        <a:rPr lang="zh-CN" altLang="en-US" sz="1600" b="0" cap="none" spc="0" dirty="0">
                          <a:ln>
                            <a:noFill/>
                          </a:ln>
                          <a:solidFill>
                            <a:schemeClr val="bg1">
                              <a:lumMod val="65000"/>
                            </a:schemeClr>
                          </a:solidFill>
                          <a:effectLst/>
                          <a:latin typeface="微软雅黑" panose="020B0503020204020204" pitchFamily="34" charset="-122"/>
                          <a:ea typeface="微软雅黑" panose="020B0503020204020204" pitchFamily="34" charset="-122"/>
                        </a:rPr>
                        <a:t>实验设计</a:t>
                      </a: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779712">
                <a:tc>
                  <a:txBody>
                    <a:bodyPr/>
                    <a:lstStyle/>
                    <a:p>
                      <a:pPr algn="ctr"/>
                      <a:r>
                        <a:rPr lang="zh-CN" altLang="en-US" sz="1600" cap="none" spc="0" dirty="0">
                          <a:ln>
                            <a:noFill/>
                          </a:ln>
                          <a:solidFill>
                            <a:schemeClr val="bg1"/>
                          </a:solidFill>
                          <a:effectLst/>
                        </a:rPr>
                        <a:t>研究计划</a:t>
                      </a:r>
                      <a:endParaRPr lang="zh-CN" altLang="en-US" sz="1600" b="0" cap="none" spc="0" dirty="0">
                        <a:ln>
                          <a:noFill/>
                        </a:ln>
                        <a:solidFill>
                          <a:schemeClr val="bg1"/>
                        </a:solidFill>
                        <a:effectLst/>
                        <a:latin typeface="微软雅黑" panose="020B0503020204020204" pitchFamily="34" charset="-122"/>
                        <a:ea typeface="微软雅黑" panose="020B0503020204020204" pitchFamily="34" charset="-122"/>
                      </a:endParaRPr>
                    </a:p>
                  </a:txBody>
                  <a:tcPr marL="91072" marR="91072" marT="45536" marB="4553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2C1C5B"/>
                    </a:solidFill>
                  </a:tcPr>
                </a:tc>
                <a:extLst>
                  <a:ext uri="{0D108BD9-81ED-4DB2-BD59-A6C34878D82A}">
                    <a16:rowId xmlns:a16="http://schemas.microsoft.com/office/drawing/2014/main" val="10004"/>
                  </a:ext>
                </a:extLst>
              </a:tr>
            </a:tbl>
          </a:graphicData>
        </a:graphic>
      </p:graphicFrame>
      <p:sp>
        <p:nvSpPr>
          <p:cNvPr id="3" name="内容占位符 2"/>
          <p:cNvSpPr>
            <a:spLocks noGrp="1"/>
          </p:cNvSpPr>
          <p:nvPr>
            <p:ph idx="1"/>
          </p:nvPr>
        </p:nvSpPr>
        <p:spPr>
          <a:xfrm>
            <a:off x="1684865" y="951570"/>
            <a:ext cx="10439401" cy="5314557"/>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a:xfrm>
            <a:off x="1684863" y="6356354"/>
            <a:ext cx="3310469" cy="365125"/>
          </a:xfrm>
        </p:spPr>
        <p:txBody>
          <a:bodyPr/>
          <a:lstStyle/>
          <a:p>
            <a:fld id="{71AB7A37-B852-49AB-B2E2-96296AB21F67}" type="datetimeFigureOut">
              <a:rPr lang="zh-CN" altLang="en-US" smtClean="0"/>
              <a:t>2021/10/25</a:t>
            </a:fld>
            <a:endParaRPr lang="zh-CN" altLang="en-US" dirty="0"/>
          </a:p>
        </p:txBody>
      </p:sp>
      <p:sp>
        <p:nvSpPr>
          <p:cNvPr id="5" name="页脚占位符 4"/>
          <p:cNvSpPr>
            <a:spLocks noGrp="1"/>
          </p:cNvSpPr>
          <p:nvPr>
            <p:ph type="ftr" sz="quarter" idx="11"/>
          </p:nvPr>
        </p:nvSpPr>
        <p:spPr>
          <a:xfrm>
            <a:off x="5071532" y="6356354"/>
            <a:ext cx="3539068" cy="365125"/>
          </a:xfrm>
        </p:spPr>
        <p:txBody>
          <a:bodyPr/>
          <a:lstStyle/>
          <a:p>
            <a:endParaRPr lang="zh-CN" altLang="en-US" dirty="0"/>
          </a:p>
        </p:txBody>
      </p:sp>
      <p:sp>
        <p:nvSpPr>
          <p:cNvPr id="6" name="灯片编号占位符 5"/>
          <p:cNvSpPr>
            <a:spLocks noGrp="1"/>
          </p:cNvSpPr>
          <p:nvPr>
            <p:ph type="sldNum" sz="quarter" idx="12"/>
          </p:nvPr>
        </p:nvSpPr>
        <p:spPr>
          <a:xfrm>
            <a:off x="8686800" y="6356354"/>
            <a:ext cx="3437466" cy="365125"/>
          </a:xfrm>
        </p:spPr>
        <p:txBody>
          <a:bodyPr/>
          <a:lstStyle/>
          <a:p>
            <a:fld id="{888F8D02-9041-4C59-BC62-13DE0E5C6713}" type="slidenum">
              <a:rPr lang="zh-CN" altLang="en-US" smtClean="0"/>
              <a:t>‹#›</a:t>
            </a:fld>
            <a:endParaRPr lang="zh-CN" altLang="en-US"/>
          </a:p>
        </p:txBody>
      </p:sp>
      <p:sp>
        <p:nvSpPr>
          <p:cNvPr id="12" name="矩形 11"/>
          <p:cNvSpPr/>
          <p:nvPr userDrawn="1"/>
        </p:nvSpPr>
        <p:spPr>
          <a:xfrm>
            <a:off x="3928799" y="252859"/>
            <a:ext cx="8263205"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13" name="圆角矩形 12"/>
          <p:cNvSpPr/>
          <p:nvPr userDrawn="1"/>
        </p:nvSpPr>
        <p:spPr>
          <a:xfrm rot="10800000" flipV="1">
            <a:off x="1694315" y="249443"/>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5</a:t>
            </a:r>
            <a:endParaRPr lang="zh-CN" altLang="en-US" sz="3600" dirty="0"/>
          </a:p>
        </p:txBody>
      </p:sp>
      <p:sp>
        <p:nvSpPr>
          <p:cNvPr id="14" name="矩形 13"/>
          <p:cNvSpPr/>
          <p:nvPr userDrawn="1"/>
        </p:nvSpPr>
        <p:spPr>
          <a:xfrm>
            <a:off x="4361542" y="325001"/>
            <a:ext cx="977760" cy="384717"/>
          </a:xfrm>
          <a:prstGeom prst="rect">
            <a:avLst/>
          </a:prstGeom>
        </p:spPr>
        <p:txBody>
          <a:bodyPr wrap="none" lIns="91436" tIns="45718" rIns="91436" bIns="45718">
            <a:spAutoFit/>
          </a:bodyPr>
          <a:lstStyle/>
          <a:p>
            <a:pPr algn="ctr"/>
            <a:r>
              <a:rPr lang="en-US" altLang="zh-CN" dirty="0">
                <a:solidFill>
                  <a:schemeClr val="bg1"/>
                </a:solidFill>
                <a:latin typeface="微软雅黑" panose="020B0503020204020204" pitchFamily="34" charset="-122"/>
                <a:ea typeface="+mn-ea"/>
              </a:rPr>
              <a:t>PLANS</a:t>
            </a:r>
            <a:endParaRPr lang="en-US" altLang="zh-CN" dirty="0">
              <a:solidFill>
                <a:schemeClr val="bg1"/>
              </a:solidFill>
              <a:latin typeface="微软雅黑" panose="020B0503020204020204" pitchFamily="34" charset="-122"/>
              <a:ea typeface="微软雅黑" panose="020B0503020204020204" pitchFamily="34" charset="-122"/>
            </a:endParaRPr>
          </a:p>
        </p:txBody>
      </p:sp>
      <p:grpSp>
        <p:nvGrpSpPr>
          <p:cNvPr id="15" name="组 41"/>
          <p:cNvGrpSpPr/>
          <p:nvPr userDrawn="1"/>
        </p:nvGrpSpPr>
        <p:grpSpPr>
          <a:xfrm>
            <a:off x="9284091" y="252858"/>
            <a:ext cx="2907908" cy="574513"/>
            <a:chOff x="9284089" y="252855"/>
            <a:chExt cx="2907908" cy="574513"/>
          </a:xfrm>
        </p:grpSpPr>
        <p:grpSp>
          <p:nvGrpSpPr>
            <p:cNvPr id="16" name="组 42"/>
            <p:cNvGrpSpPr/>
            <p:nvPr/>
          </p:nvGrpSpPr>
          <p:grpSpPr>
            <a:xfrm>
              <a:off x="11454105" y="252856"/>
              <a:ext cx="737892" cy="484288"/>
              <a:chOff x="11454105" y="252856"/>
              <a:chExt cx="737892" cy="484288"/>
            </a:xfrm>
          </p:grpSpPr>
          <p:grpSp>
            <p:nvGrpSpPr>
              <p:cNvPr id="18" name="组 49"/>
              <p:cNvGrpSpPr/>
              <p:nvPr/>
            </p:nvGrpSpPr>
            <p:grpSpPr>
              <a:xfrm>
                <a:off x="12039604" y="252856"/>
                <a:ext cx="152393" cy="484287"/>
                <a:chOff x="12039604" y="252856"/>
                <a:chExt cx="152393" cy="484287"/>
              </a:xfrm>
            </p:grpSpPr>
            <p:sp>
              <p:nvSpPr>
                <p:cNvPr id="22" name="圆角矩形 21"/>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99"/>
              <p:cNvGrpSpPr/>
              <p:nvPr/>
            </p:nvGrpSpPr>
            <p:grpSpPr>
              <a:xfrm>
                <a:off x="11454105" y="252857"/>
                <a:ext cx="491115" cy="484287"/>
                <a:chOff x="1528923" y="220268"/>
                <a:chExt cx="1284096" cy="1266241"/>
              </a:xfrm>
            </p:grpSpPr>
            <p:sp>
              <p:nvSpPr>
                <p:cNvPr id="20" name="圆角矩形 19"/>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96"/>
                <p:cNvSpPr>
                  <a:spLocks/>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AD1C21"/>
                    </a:solidFill>
                  </a:endParaRPr>
                </a:p>
              </p:txBody>
            </p:sp>
          </p:grpSp>
        </p:grpSp>
        <p:sp>
          <p:nvSpPr>
            <p:cNvPr id="17" name="文本框 16"/>
            <p:cNvSpPr txBox="1"/>
            <p:nvPr/>
          </p:nvSpPr>
          <p:spPr>
            <a:xfrm>
              <a:off x="9284089" y="252855"/>
              <a:ext cx="2170011" cy="574513"/>
            </a:xfrm>
            <a:prstGeom prst="rect">
              <a:avLst/>
            </a:prstGeom>
            <a:noFill/>
          </p:spPr>
          <p:txBody>
            <a:bodyPr wrap="square" lIns="91438" tIns="45719" rIns="91438" bIns="45719" rtlCol="0">
              <a:spAutoFit/>
            </a:bodyPr>
            <a:lstStyle/>
            <a:p>
              <a:pPr algn="r"/>
              <a:r>
                <a:rPr lang="zh-CN" altLang="en-US" sz="1500" dirty="0">
                  <a:solidFill>
                    <a:schemeClr val="tx1">
                      <a:lumMod val="50000"/>
                      <a:lumOff val="50000"/>
                    </a:schemeClr>
                  </a:solidFill>
                  <a:latin typeface="微软雅黑" panose="020B0503020204020204" pitchFamily="34" charset="-122"/>
                  <a:ea typeface="+mn-ea"/>
                </a:rPr>
                <a:t>武汉大学 计算机学院      </a:t>
              </a:r>
              <a:endParaRPr lang="en-US" altLang="zh-CN" sz="1500" dirty="0">
                <a:solidFill>
                  <a:schemeClr val="tx1">
                    <a:lumMod val="50000"/>
                    <a:lumOff val="50000"/>
                  </a:schemeClr>
                </a:solidFill>
                <a:latin typeface="微软雅黑" panose="020B0503020204020204" pitchFamily="34" charset="-122"/>
                <a:ea typeface="+mn-ea"/>
              </a:endParaRPr>
            </a:p>
            <a:p>
              <a:pPr algn="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Wuhan</a:t>
              </a:r>
              <a:r>
                <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 </a:t>
              </a:r>
              <a:r>
                <a:rPr lang="en-US" altLang="zh-CN"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rPr>
                <a:t>University</a:t>
              </a:r>
              <a:endParaRPr lang="zh-CN" altLang="en-US" sz="1500" dirty="0">
                <a:solidFill>
                  <a:schemeClr val="tx1">
                    <a:lumMod val="50000"/>
                    <a:lumOff val="50000"/>
                  </a:schemeClr>
                </a:solidFill>
                <a:latin typeface="Segoe UI Semilight" panose="020B0402040204020203" pitchFamily="34" charset="0"/>
                <a:ea typeface="+mn-ea"/>
                <a:cs typeface="Segoe UI Semilight" panose="020B0402040204020203" pitchFamily="34" charset="0"/>
              </a:endParaRPr>
            </a:p>
          </p:txBody>
        </p:sp>
      </p:grpSp>
      <p:sp>
        <p:nvSpPr>
          <p:cNvPr id="27" name="文本框 26"/>
          <p:cNvSpPr txBox="1"/>
          <p:nvPr userDrawn="1"/>
        </p:nvSpPr>
        <p:spPr>
          <a:xfrm>
            <a:off x="2217109" y="275483"/>
            <a:ext cx="1723541" cy="461661"/>
          </a:xfrm>
          <a:prstGeom prst="rect">
            <a:avLst/>
          </a:prstGeom>
          <a:noFill/>
        </p:spPr>
        <p:txBody>
          <a:bodyPr wrap="none" lIns="91436" tIns="45718" rIns="91436" bIns="45718" rtlCol="0">
            <a:spAutoFit/>
          </a:bodyPr>
          <a:lstStyle/>
          <a:p>
            <a:r>
              <a:rPr lang="zh-CN" altLang="en-US" sz="2400" spc="600" dirty="0">
                <a:solidFill>
                  <a:schemeClr val="tx2"/>
                </a:solidFill>
                <a:latin typeface="微软雅黑" panose="020B0503020204020204" pitchFamily="34" charset="-122"/>
                <a:ea typeface="微软雅黑" panose="020B0503020204020204" pitchFamily="34" charset="-122"/>
              </a:rPr>
              <a:t>研究计划</a:t>
            </a:r>
          </a:p>
        </p:txBody>
      </p:sp>
      <p:sp>
        <p:nvSpPr>
          <p:cNvPr id="11" name="等腰三角形 10"/>
          <p:cNvSpPr/>
          <p:nvPr userDrawn="1"/>
        </p:nvSpPr>
        <p:spPr>
          <a:xfrm rot="16200000">
            <a:off x="1342173" y="4363541"/>
            <a:ext cx="143436" cy="12592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3844420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43"/>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1" y="4589467"/>
            <a:ext cx="10515600" cy="1500187"/>
          </a:xfrm>
        </p:spPr>
        <p:txBody>
          <a:bodyPr/>
          <a:lstStyle>
            <a:lvl1pPr marL="0" indent="0">
              <a:buNone/>
              <a:defRPr sz="2400">
                <a:solidFill>
                  <a:schemeClr val="tx1">
                    <a:tint val="75000"/>
                  </a:schemeClr>
                </a:solidFill>
              </a:defRPr>
            </a:lvl1pPr>
            <a:lvl2pPr marL="457178" indent="0">
              <a:buNone/>
              <a:defRPr sz="2000">
                <a:solidFill>
                  <a:schemeClr val="tx1">
                    <a:tint val="75000"/>
                  </a:schemeClr>
                </a:solidFill>
              </a:defRPr>
            </a:lvl2pPr>
            <a:lvl3pPr marL="914354" indent="0">
              <a:buNone/>
              <a:defRPr sz="19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71AB7A37-B852-49AB-B2E2-96296AB21F67}" type="datetimeFigureOut">
              <a:rPr lang="zh-CN" altLang="en-US" smtClean="0"/>
              <a:t>2021/10/25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3213329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6"/>
            <a:ext cx="10515600" cy="1325563"/>
          </a:xfrm>
          <a:prstGeom prst="rect">
            <a:avLst/>
          </a:prstGeom>
        </p:spPr>
        <p:txBody>
          <a:bodyPr vert="horz" lIns="91436" tIns="45718" rIns="91436" bIns="45718"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9"/>
          </a:xfrm>
          <a:prstGeom prst="rect">
            <a:avLst/>
          </a:prstGeom>
        </p:spPr>
        <p:txBody>
          <a:bodyPr vert="horz" lIns="91436" tIns="45718" rIns="91436" bIns="45718"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4"/>
            <a:ext cx="2743200" cy="365125"/>
          </a:xfrm>
          <a:prstGeom prst="rect">
            <a:avLst/>
          </a:prstGeom>
        </p:spPr>
        <p:txBody>
          <a:bodyPr vert="horz" lIns="91436" tIns="45718" rIns="91436" bIns="45718" rtlCol="0" anchor="ctr"/>
          <a:lstStyle>
            <a:lvl1pPr algn="l">
              <a:defRPr sz="1200">
                <a:solidFill>
                  <a:schemeClr val="tx1">
                    <a:tint val="75000"/>
                  </a:schemeClr>
                </a:solidFill>
              </a:defRPr>
            </a:lvl1pPr>
          </a:lstStyle>
          <a:p>
            <a:fld id="{71AB7A37-B852-49AB-B2E2-96296AB21F67}" type="datetimeFigureOut">
              <a:rPr lang="zh-CN" altLang="en-US" smtClean="0"/>
              <a:t>2021/10/25</a:t>
            </a:fld>
            <a:endParaRPr lang="zh-CN" altLang="en-US"/>
          </a:p>
        </p:txBody>
      </p:sp>
      <p:sp>
        <p:nvSpPr>
          <p:cNvPr id="5" name="页脚占位符 4"/>
          <p:cNvSpPr>
            <a:spLocks noGrp="1"/>
          </p:cNvSpPr>
          <p:nvPr>
            <p:ph type="ftr" sz="quarter" idx="3"/>
          </p:nvPr>
        </p:nvSpPr>
        <p:spPr>
          <a:xfrm>
            <a:off x="4038600" y="6356354"/>
            <a:ext cx="4114800" cy="365125"/>
          </a:xfrm>
          <a:prstGeom prst="rect">
            <a:avLst/>
          </a:prstGeom>
        </p:spPr>
        <p:txBody>
          <a:bodyPr vert="horz" lIns="91436" tIns="45718" rIns="91436" bIns="45718"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4"/>
            <a:ext cx="2743200" cy="365125"/>
          </a:xfrm>
          <a:prstGeom prst="rect">
            <a:avLst/>
          </a:prstGeom>
        </p:spPr>
        <p:txBody>
          <a:bodyPr vert="horz" lIns="91436" tIns="45718" rIns="91436" bIns="45718" rtlCol="0" anchor="ctr"/>
          <a:lstStyle>
            <a:lvl1pPr algn="r">
              <a:defRPr sz="1200">
                <a:solidFill>
                  <a:schemeClr val="tx1">
                    <a:tint val="75000"/>
                  </a:schemeClr>
                </a:solidFill>
              </a:defRPr>
            </a:lvl1pPr>
          </a:lstStyle>
          <a:p>
            <a:fld id="{888F8D02-9041-4C59-BC62-13DE0E5C6713}" type="slidenum">
              <a:rPr lang="zh-CN" altLang="en-US" smtClean="0"/>
              <a:t>‹#›</a:t>
            </a:fld>
            <a:endParaRPr lang="zh-CN" altLang="en-US"/>
          </a:p>
        </p:txBody>
      </p:sp>
    </p:spTree>
    <p:extLst>
      <p:ext uri="{BB962C8B-B14F-4D97-AF65-F5344CB8AC3E}">
        <p14:creationId xmlns:p14="http://schemas.microsoft.com/office/powerpoint/2010/main" val="2538138603"/>
      </p:ext>
    </p:extLst>
  </p:cSld>
  <p:clrMap bg1="lt1" tx1="dk1" bg2="lt2" tx2="dk2" accent1="accent1" accent2="accent2" accent3="accent3" accent4="accent4" accent5="accent5" accent6="accent6" hlink="hlink" folHlink="folHlink"/>
  <p:sldLayoutIdLst>
    <p:sldLayoutId id="2147483649" r:id="rId1"/>
    <p:sldLayoutId id="2147483672" r:id="rId2"/>
    <p:sldLayoutId id="2147483650" r:id="rId3"/>
    <p:sldLayoutId id="2147483673" r:id="rId4"/>
    <p:sldLayoutId id="2147483674" r:id="rId5"/>
    <p:sldLayoutId id="2147483675" r:id="rId6"/>
    <p:sldLayoutId id="2147483676" r:id="rId7"/>
    <p:sldLayoutId id="2147483678"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Lst>
  <p:txStyles>
    <p:titleStyle>
      <a:lvl1pPr algn="l" defTabSz="91435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zh-CN"/>
      </a:defPPr>
      <a:lvl1pPr marL="0" algn="l" defTabSz="914354" rtl="0" eaLnBrk="1" latinLnBrk="0" hangingPunct="1">
        <a:defRPr sz="1900" kern="1200">
          <a:solidFill>
            <a:schemeClr val="tx1"/>
          </a:solidFill>
          <a:latin typeface="+mn-lt"/>
          <a:ea typeface="+mn-ea"/>
          <a:cs typeface="+mn-cs"/>
        </a:defRPr>
      </a:lvl1pPr>
      <a:lvl2pPr marL="457178"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2"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2"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8" algn="l" defTabSz="914354"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框 47"/>
          <p:cNvSpPr txBox="1"/>
          <p:nvPr/>
        </p:nvSpPr>
        <p:spPr>
          <a:xfrm>
            <a:off x="2877771" y="3003601"/>
            <a:ext cx="6340193" cy="1569658"/>
          </a:xfrm>
          <a:prstGeom prst="rect">
            <a:avLst/>
          </a:prstGeom>
          <a:noFill/>
        </p:spPr>
        <p:txBody>
          <a:bodyPr wrap="none" lIns="91438" tIns="45719" rIns="91438" bIns="45719" rtlCol="0">
            <a:spAutoFit/>
          </a:bodyPr>
          <a:lstStyle/>
          <a:p>
            <a:pPr algn="ctr"/>
            <a:r>
              <a:rPr lang="zh-CN" altLang="en-US" sz="4800" dirty="0">
                <a:ln w="0"/>
                <a:solidFill>
                  <a:srgbClr val="2C1C5B"/>
                </a:solidFill>
                <a:latin typeface="+mj-ea"/>
                <a:ea typeface="+mj-ea"/>
              </a:rPr>
              <a:t>基于</a:t>
            </a:r>
            <a:r>
              <a:rPr lang="zh-CN" altLang="en-US" sz="4800" dirty="0">
                <a:ln w="0"/>
                <a:solidFill>
                  <a:srgbClr val="4E96BA"/>
                </a:solidFill>
                <a:latin typeface="+mj-ea"/>
                <a:ea typeface="+mj-ea"/>
              </a:rPr>
              <a:t>一致性文本增强</a:t>
            </a:r>
            <a:r>
              <a:rPr lang="zh-CN" altLang="en-US" sz="4800" dirty="0">
                <a:ln w="0"/>
                <a:solidFill>
                  <a:srgbClr val="2C1C5B"/>
                </a:solidFill>
                <a:latin typeface="+mj-ea"/>
                <a:ea typeface="+mj-ea"/>
              </a:rPr>
              <a:t>的</a:t>
            </a:r>
            <a:endParaRPr lang="en-US" altLang="zh-CN" sz="4800" dirty="0">
              <a:ln w="0"/>
              <a:solidFill>
                <a:srgbClr val="2C1C5B"/>
              </a:solidFill>
              <a:latin typeface="+mj-ea"/>
              <a:ea typeface="+mj-ea"/>
            </a:endParaRPr>
          </a:p>
          <a:p>
            <a:pPr algn="ctr"/>
            <a:r>
              <a:rPr lang="zh-CN" altLang="en-US" sz="4800" dirty="0">
                <a:ln w="0"/>
                <a:solidFill>
                  <a:srgbClr val="2C1C5B"/>
                </a:solidFill>
                <a:latin typeface="+mj-ea"/>
                <a:ea typeface="+mj-ea"/>
              </a:rPr>
              <a:t>带噪关系抽取方法研究</a:t>
            </a:r>
          </a:p>
        </p:txBody>
      </p:sp>
      <p:sp>
        <p:nvSpPr>
          <p:cNvPr id="76" name="Freeform 96"/>
          <p:cNvSpPr>
            <a:spLocks/>
          </p:cNvSpPr>
          <p:nvPr/>
        </p:nvSpPr>
        <p:spPr bwMode="auto">
          <a:xfrm>
            <a:off x="10716634" y="4062795"/>
            <a:ext cx="742823" cy="716604"/>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a:extLst/>
        </p:spPr>
        <p:txBody>
          <a:bodyPr vert="horz" wrap="square" lIns="91436" tIns="45718" rIns="91436" bIns="45718" numCol="1" anchor="t" anchorCtr="0" compatLnSpc="1">
            <a:prstTxWarp prst="textNoShape">
              <a:avLst/>
            </a:prstTxWarp>
          </a:bodyPr>
          <a:lstStyle/>
          <a:p>
            <a:endParaRPr lang="zh-CN" altLang="en-US">
              <a:solidFill>
                <a:srgbClr val="AD1C21"/>
              </a:solidFill>
            </a:endParaRPr>
          </a:p>
        </p:txBody>
      </p:sp>
      <p:pic>
        <p:nvPicPr>
          <p:cNvPr id="21" name="图片 20">
            <a:extLst>
              <a:ext uri="{FF2B5EF4-FFF2-40B4-BE49-F238E27FC236}">
                <a16:creationId xmlns:a16="http://schemas.microsoft.com/office/drawing/2014/main" id="{1A1BFD32-637E-412E-93C8-C82E0804B00B}"/>
              </a:ext>
            </a:extLst>
          </p:cNvPr>
          <p:cNvPicPr>
            <a:picLocks noChangeAspect="1"/>
          </p:cNvPicPr>
          <p:nvPr/>
        </p:nvPicPr>
        <p:blipFill>
          <a:blip r:embed="rId3"/>
          <a:stretch>
            <a:fillRect/>
          </a:stretch>
        </p:blipFill>
        <p:spPr>
          <a:xfrm>
            <a:off x="5233978" y="1058048"/>
            <a:ext cx="1627773" cy="1627773"/>
          </a:xfrm>
          <a:prstGeom prst="rect">
            <a:avLst/>
          </a:prstGeom>
        </p:spPr>
      </p:pic>
      <p:grpSp>
        <p:nvGrpSpPr>
          <p:cNvPr id="6" name="组合 5"/>
          <p:cNvGrpSpPr/>
          <p:nvPr/>
        </p:nvGrpSpPr>
        <p:grpSpPr>
          <a:xfrm>
            <a:off x="3597215" y="5193392"/>
            <a:ext cx="5157781" cy="415536"/>
            <a:chOff x="7894470" y="5791368"/>
            <a:chExt cx="4488318" cy="418937"/>
          </a:xfrm>
        </p:grpSpPr>
        <p:sp>
          <p:nvSpPr>
            <p:cNvPr id="7" name="文本框 6"/>
            <p:cNvSpPr txBox="1"/>
            <p:nvPr/>
          </p:nvSpPr>
          <p:spPr>
            <a:xfrm>
              <a:off x="7894470" y="5806920"/>
              <a:ext cx="1499838" cy="403385"/>
            </a:xfrm>
            <a:prstGeom prst="rect">
              <a:avLst/>
            </a:prstGeom>
            <a:noFill/>
          </p:spPr>
          <p:txBody>
            <a:bodyPr wrap="none" rtlCol="0">
              <a:spAutoFit/>
            </a:bodyPr>
            <a:lstStyle/>
            <a:p>
              <a:pPr algn="r"/>
              <a:r>
                <a:rPr lang="zh-CN" altLang="en-US" sz="2000" dirty="0">
                  <a:solidFill>
                    <a:srgbClr val="2C1C5B"/>
                  </a:solidFill>
                  <a:latin typeface="微软雅黑" panose="020B0503020204020204" pitchFamily="34" charset="-122"/>
                  <a:ea typeface="微软雅黑" panose="020B0503020204020204" pitchFamily="34" charset="-122"/>
                </a:rPr>
                <a:t>答辩人：罗娟</a:t>
              </a:r>
              <a:endParaRPr lang="en-US" altLang="zh-CN" sz="2000" dirty="0">
                <a:solidFill>
                  <a:srgbClr val="2C1C5B"/>
                </a:solidFill>
                <a:latin typeface="微软雅黑" panose="020B0503020204020204" pitchFamily="34" charset="-122"/>
                <a:ea typeface="微软雅黑" panose="020B0503020204020204" pitchFamily="34" charset="-122"/>
              </a:endParaRPr>
            </a:p>
          </p:txBody>
        </p:sp>
        <p:sp>
          <p:nvSpPr>
            <p:cNvPr id="8" name="矩形 7"/>
            <p:cNvSpPr/>
            <p:nvPr/>
          </p:nvSpPr>
          <p:spPr>
            <a:xfrm>
              <a:off x="10463073" y="5791368"/>
              <a:ext cx="1919715" cy="403385"/>
            </a:xfrm>
            <a:prstGeom prst="rect">
              <a:avLst/>
            </a:prstGeom>
          </p:spPr>
          <p:txBody>
            <a:bodyPr wrap="none">
              <a:spAutoFit/>
            </a:bodyPr>
            <a:lstStyle/>
            <a:p>
              <a:pPr algn="r"/>
              <a:r>
                <a:rPr lang="zh-CN" altLang="en-US" sz="2000" dirty="0">
                  <a:solidFill>
                    <a:srgbClr val="2C1C5B"/>
                  </a:solidFill>
                  <a:latin typeface="微软雅黑" panose="020B0503020204020204" pitchFamily="34" charset="-122"/>
                  <a:ea typeface="微软雅黑" panose="020B0503020204020204" pitchFamily="34" charset="-122"/>
                </a:rPr>
                <a:t>   指导教授：彭敏</a:t>
              </a:r>
              <a:endParaRPr lang="en-US" altLang="zh-CN" sz="2000" dirty="0">
                <a:solidFill>
                  <a:srgbClr val="2C1C5B"/>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89253122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18" name="直接箭头连接符 17">
            <a:extLst>
              <a:ext uri="{FF2B5EF4-FFF2-40B4-BE49-F238E27FC236}">
                <a16:creationId xmlns:a16="http://schemas.microsoft.com/office/drawing/2014/main" id="{ABA82261-40DA-48A5-9C5B-A123518D5956}"/>
              </a:ext>
            </a:extLst>
          </p:cNvPr>
          <p:cNvCxnSpPr>
            <a:cxnSpLocks/>
          </p:cNvCxnSpPr>
          <p:nvPr/>
        </p:nvCxnSpPr>
        <p:spPr>
          <a:xfrm>
            <a:off x="2412733" y="3653535"/>
            <a:ext cx="10154959" cy="0"/>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92AEEA46-0102-4B7C-BB04-8D34FECBB403}"/>
              </a:ext>
            </a:extLst>
          </p:cNvPr>
          <p:cNvCxnSpPr>
            <a:cxnSpLocks/>
          </p:cNvCxnSpPr>
          <p:nvPr/>
        </p:nvCxnSpPr>
        <p:spPr>
          <a:xfrm flipV="1">
            <a:off x="4445816" y="3288955"/>
            <a:ext cx="0" cy="783772"/>
          </a:xfrm>
          <a:prstGeom prst="line">
            <a:avLst/>
          </a:prstGeom>
          <a:ln w="38100">
            <a:solidFill>
              <a:schemeClr val="accent4">
                <a:lumMod val="7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3E5A85AD-A1E3-4EEF-9A1C-C54C2C756802}"/>
              </a:ext>
            </a:extLst>
          </p:cNvPr>
          <p:cNvCxnSpPr>
            <a:cxnSpLocks/>
          </p:cNvCxnSpPr>
          <p:nvPr/>
        </p:nvCxnSpPr>
        <p:spPr>
          <a:xfrm>
            <a:off x="7100743" y="3273756"/>
            <a:ext cx="0" cy="690466"/>
          </a:xfrm>
          <a:prstGeom prst="line">
            <a:avLst/>
          </a:prstGeom>
          <a:ln w="38100">
            <a:solidFill>
              <a:schemeClr val="accent4">
                <a:lumMod val="7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CCF9757C-08BF-4D6E-B0F7-C5B520695470}"/>
              </a:ext>
            </a:extLst>
          </p:cNvPr>
          <p:cNvCxnSpPr>
            <a:cxnSpLocks/>
          </p:cNvCxnSpPr>
          <p:nvPr/>
        </p:nvCxnSpPr>
        <p:spPr>
          <a:xfrm>
            <a:off x="10265402" y="3273756"/>
            <a:ext cx="0" cy="690466"/>
          </a:xfrm>
          <a:prstGeom prst="line">
            <a:avLst/>
          </a:prstGeom>
          <a:ln w="38100">
            <a:solidFill>
              <a:schemeClr val="accent4">
                <a:lumMod val="7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3791957A-1386-461E-B812-5CB1E58F2D4C}"/>
              </a:ext>
            </a:extLst>
          </p:cNvPr>
          <p:cNvCxnSpPr>
            <a:cxnSpLocks/>
          </p:cNvCxnSpPr>
          <p:nvPr/>
        </p:nvCxnSpPr>
        <p:spPr>
          <a:xfrm flipV="1">
            <a:off x="9712200" y="3381254"/>
            <a:ext cx="0" cy="783772"/>
          </a:xfrm>
          <a:prstGeom prst="line">
            <a:avLst/>
          </a:prstGeom>
          <a:ln w="38100">
            <a:solidFill>
              <a:schemeClr val="accent4">
                <a:lumMod val="7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4AD89263-9B3F-4FEB-A095-7DBAA7DAC382}"/>
              </a:ext>
            </a:extLst>
          </p:cNvPr>
          <p:cNvCxnSpPr>
            <a:cxnSpLocks/>
          </p:cNvCxnSpPr>
          <p:nvPr/>
        </p:nvCxnSpPr>
        <p:spPr>
          <a:xfrm flipV="1">
            <a:off x="10751495" y="3204694"/>
            <a:ext cx="0" cy="1332262"/>
          </a:xfrm>
          <a:prstGeom prst="line">
            <a:avLst/>
          </a:prstGeom>
          <a:ln w="38100">
            <a:solidFill>
              <a:schemeClr val="accent4">
                <a:lumMod val="75000"/>
              </a:schemeClr>
            </a:solidFill>
            <a:headEnd type="ova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3CF339D0-256D-43BD-9CB8-6F3C11155DDE}"/>
              </a:ext>
            </a:extLst>
          </p:cNvPr>
          <p:cNvSpPr txBox="1"/>
          <p:nvPr/>
        </p:nvSpPr>
        <p:spPr>
          <a:xfrm>
            <a:off x="2852980" y="4115238"/>
            <a:ext cx="3185672" cy="584775"/>
          </a:xfrm>
          <a:prstGeom prst="rect">
            <a:avLst/>
          </a:prstGeom>
          <a:noFill/>
        </p:spPr>
        <p:txBody>
          <a:bodyPr wrap="square" rtlCol="0">
            <a:spAutoFit/>
          </a:bodyPr>
          <a:lstStyle/>
          <a:p>
            <a:r>
              <a:rPr lang="el-GR" altLang="zh-CN" sz="1600" b="1" dirty="0">
                <a:solidFill>
                  <a:schemeClr val="tx1">
                    <a:lumMod val="95000"/>
                    <a:lumOff val="5000"/>
                  </a:schemeClr>
                </a:solidFill>
              </a:rPr>
              <a:t>Π-</a:t>
            </a:r>
            <a:r>
              <a:rPr lang="en-US" altLang="zh-CN" sz="1600" b="1" dirty="0">
                <a:solidFill>
                  <a:schemeClr val="tx1">
                    <a:lumMod val="95000"/>
                    <a:lumOff val="5000"/>
                  </a:schemeClr>
                </a:solidFill>
              </a:rPr>
              <a:t>Model, Temporal </a:t>
            </a:r>
            <a:r>
              <a:rPr lang="en-US" altLang="zh-CN" sz="1600" b="1" dirty="0" err="1">
                <a:solidFill>
                  <a:schemeClr val="tx1">
                    <a:lumMod val="95000"/>
                    <a:lumOff val="5000"/>
                  </a:schemeClr>
                </a:solidFill>
              </a:rPr>
              <a:t>Ensembling</a:t>
            </a:r>
            <a:endParaRPr lang="zh-CN" altLang="en-US" sz="1600" b="1" dirty="0">
              <a:solidFill>
                <a:schemeClr val="tx1">
                  <a:lumMod val="95000"/>
                  <a:lumOff val="5000"/>
                </a:schemeClr>
              </a:solidFill>
            </a:endParaRPr>
          </a:p>
        </p:txBody>
      </p:sp>
      <p:sp>
        <p:nvSpPr>
          <p:cNvPr id="25" name="文本框 24">
            <a:extLst>
              <a:ext uri="{FF2B5EF4-FFF2-40B4-BE49-F238E27FC236}">
                <a16:creationId xmlns:a16="http://schemas.microsoft.com/office/drawing/2014/main" id="{9DF0831C-ADAD-43FD-BF56-C9F6247F7FE7}"/>
              </a:ext>
            </a:extLst>
          </p:cNvPr>
          <p:cNvSpPr txBox="1"/>
          <p:nvPr/>
        </p:nvSpPr>
        <p:spPr>
          <a:xfrm>
            <a:off x="6227137" y="2719787"/>
            <a:ext cx="2041804" cy="338554"/>
          </a:xfrm>
          <a:prstGeom prst="rect">
            <a:avLst/>
          </a:prstGeom>
          <a:noFill/>
        </p:spPr>
        <p:txBody>
          <a:bodyPr wrap="square" rtlCol="0">
            <a:spAutoFit/>
          </a:bodyPr>
          <a:lstStyle/>
          <a:p>
            <a:r>
              <a:rPr lang="en-US" altLang="zh-CN" sz="1600" b="1" dirty="0" err="1">
                <a:solidFill>
                  <a:schemeClr val="tx1">
                    <a:lumMod val="95000"/>
                    <a:lumOff val="5000"/>
                  </a:schemeClr>
                </a:solidFill>
              </a:rPr>
              <a:t>MeanTeacher</a:t>
            </a:r>
            <a:endParaRPr lang="zh-CN" altLang="en-US" sz="1600" b="1" dirty="0">
              <a:solidFill>
                <a:schemeClr val="tx1">
                  <a:lumMod val="95000"/>
                  <a:lumOff val="5000"/>
                </a:schemeClr>
              </a:solidFill>
            </a:endParaRPr>
          </a:p>
        </p:txBody>
      </p:sp>
      <p:sp>
        <p:nvSpPr>
          <p:cNvPr id="26" name="文本框 25">
            <a:extLst>
              <a:ext uri="{FF2B5EF4-FFF2-40B4-BE49-F238E27FC236}">
                <a16:creationId xmlns:a16="http://schemas.microsoft.com/office/drawing/2014/main" id="{A36E60E4-C29B-47EF-93E7-0E8FB1F5ABDB}"/>
              </a:ext>
            </a:extLst>
          </p:cNvPr>
          <p:cNvSpPr txBox="1"/>
          <p:nvPr/>
        </p:nvSpPr>
        <p:spPr>
          <a:xfrm>
            <a:off x="9519894" y="2620829"/>
            <a:ext cx="1511555" cy="338554"/>
          </a:xfrm>
          <a:prstGeom prst="rect">
            <a:avLst/>
          </a:prstGeom>
          <a:noFill/>
        </p:spPr>
        <p:txBody>
          <a:bodyPr wrap="square" rtlCol="0">
            <a:spAutoFit/>
          </a:bodyPr>
          <a:lstStyle/>
          <a:p>
            <a:r>
              <a:rPr lang="en-US" altLang="zh-CN" sz="1600" b="1" dirty="0" err="1"/>
              <a:t>MixMatch</a:t>
            </a:r>
            <a:endParaRPr lang="zh-CN" altLang="en-US" sz="1600" b="1" dirty="0"/>
          </a:p>
        </p:txBody>
      </p:sp>
      <p:sp>
        <p:nvSpPr>
          <p:cNvPr id="27" name="文本框 26">
            <a:extLst>
              <a:ext uri="{FF2B5EF4-FFF2-40B4-BE49-F238E27FC236}">
                <a16:creationId xmlns:a16="http://schemas.microsoft.com/office/drawing/2014/main" id="{C17D8879-7502-4A7E-B8C0-B1F71934672D}"/>
              </a:ext>
            </a:extLst>
          </p:cNvPr>
          <p:cNvSpPr txBox="1"/>
          <p:nvPr/>
        </p:nvSpPr>
        <p:spPr>
          <a:xfrm>
            <a:off x="8840941" y="3925564"/>
            <a:ext cx="2110733" cy="584775"/>
          </a:xfrm>
          <a:prstGeom prst="rect">
            <a:avLst/>
          </a:prstGeom>
          <a:noFill/>
        </p:spPr>
        <p:txBody>
          <a:bodyPr wrap="square" rtlCol="0">
            <a:spAutoFit/>
          </a:bodyPr>
          <a:lstStyle/>
          <a:p>
            <a:r>
              <a:rPr lang="en-US" altLang="zh-CN" sz="1600" b="1" dirty="0">
                <a:solidFill>
                  <a:srgbClr val="C00000"/>
                </a:solidFill>
              </a:rPr>
              <a:t>UDA</a:t>
            </a:r>
            <a:r>
              <a:rPr lang="zh-CN" altLang="en-US" sz="1600" b="1" dirty="0">
                <a:solidFill>
                  <a:srgbClr val="C00000"/>
                </a:solidFill>
              </a:rPr>
              <a:t>，</a:t>
            </a:r>
            <a:endParaRPr lang="en-US" altLang="zh-CN" sz="1600" b="1" dirty="0">
              <a:solidFill>
                <a:srgbClr val="C00000"/>
              </a:solidFill>
            </a:endParaRPr>
          </a:p>
          <a:p>
            <a:r>
              <a:rPr lang="zh-CN" altLang="en-US" sz="1600" b="1" dirty="0">
                <a:solidFill>
                  <a:srgbClr val="C00000"/>
                </a:solidFill>
              </a:rPr>
              <a:t>文本增强</a:t>
            </a:r>
            <a:r>
              <a:rPr lang="en-US" altLang="zh-CN" sz="1600" b="1" dirty="0">
                <a:solidFill>
                  <a:srgbClr val="C00000"/>
                </a:solidFill>
              </a:rPr>
              <a:t>+</a:t>
            </a:r>
            <a:r>
              <a:rPr lang="zh-CN" altLang="en-US" sz="1600" b="1" dirty="0">
                <a:solidFill>
                  <a:srgbClr val="C00000"/>
                </a:solidFill>
              </a:rPr>
              <a:t>半监督</a:t>
            </a:r>
          </a:p>
        </p:txBody>
      </p:sp>
      <p:sp>
        <p:nvSpPr>
          <p:cNvPr id="28" name="文本框 27">
            <a:extLst>
              <a:ext uri="{FF2B5EF4-FFF2-40B4-BE49-F238E27FC236}">
                <a16:creationId xmlns:a16="http://schemas.microsoft.com/office/drawing/2014/main" id="{45AFB464-36EE-42DD-801E-C3445DEB1BF6}"/>
              </a:ext>
            </a:extLst>
          </p:cNvPr>
          <p:cNvSpPr txBox="1"/>
          <p:nvPr/>
        </p:nvSpPr>
        <p:spPr>
          <a:xfrm>
            <a:off x="10256959" y="4586767"/>
            <a:ext cx="2737314" cy="338554"/>
          </a:xfrm>
          <a:prstGeom prst="rect">
            <a:avLst/>
          </a:prstGeom>
          <a:noFill/>
        </p:spPr>
        <p:txBody>
          <a:bodyPr wrap="square" rtlCol="0">
            <a:spAutoFit/>
          </a:bodyPr>
          <a:lstStyle/>
          <a:p>
            <a:r>
              <a:rPr lang="en-US" altLang="zh-CN" sz="1600" b="1" dirty="0" err="1"/>
              <a:t>ReMixMatch</a:t>
            </a:r>
            <a:endParaRPr lang="zh-CN" altLang="en-US" sz="1600" b="1" dirty="0"/>
          </a:p>
        </p:txBody>
      </p:sp>
      <p:cxnSp>
        <p:nvCxnSpPr>
          <p:cNvPr id="29" name="直接连接符 28">
            <a:extLst>
              <a:ext uri="{FF2B5EF4-FFF2-40B4-BE49-F238E27FC236}">
                <a16:creationId xmlns:a16="http://schemas.microsoft.com/office/drawing/2014/main" id="{D1714AD3-56AA-4CC5-8CC7-0271DAAF073D}"/>
              </a:ext>
            </a:extLst>
          </p:cNvPr>
          <p:cNvCxnSpPr>
            <a:cxnSpLocks/>
          </p:cNvCxnSpPr>
          <p:nvPr/>
        </p:nvCxnSpPr>
        <p:spPr>
          <a:xfrm>
            <a:off x="11572658" y="3084747"/>
            <a:ext cx="0" cy="1376786"/>
          </a:xfrm>
          <a:prstGeom prst="line">
            <a:avLst/>
          </a:prstGeom>
          <a:ln w="38100">
            <a:solidFill>
              <a:schemeClr val="accent4">
                <a:lumMod val="75000"/>
              </a:schemeClr>
            </a:solidFill>
            <a:headEnd type="ova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EBD3E6D2-82B9-4A5F-A58E-933F16AAED20}"/>
              </a:ext>
            </a:extLst>
          </p:cNvPr>
          <p:cNvSpPr txBox="1"/>
          <p:nvPr/>
        </p:nvSpPr>
        <p:spPr>
          <a:xfrm>
            <a:off x="10971807" y="2185819"/>
            <a:ext cx="1707356" cy="584775"/>
          </a:xfrm>
          <a:prstGeom prst="rect">
            <a:avLst/>
          </a:prstGeom>
          <a:noFill/>
        </p:spPr>
        <p:txBody>
          <a:bodyPr wrap="square" rtlCol="0">
            <a:spAutoFit/>
          </a:bodyPr>
          <a:lstStyle/>
          <a:p>
            <a:r>
              <a:rPr lang="en-US" altLang="zh-CN" sz="1600" b="1" dirty="0" err="1">
                <a:solidFill>
                  <a:srgbClr val="C00000"/>
                </a:solidFill>
              </a:rPr>
              <a:t>FixMatch</a:t>
            </a:r>
            <a:r>
              <a:rPr lang="zh-CN" altLang="en-US" sz="1600" b="1" dirty="0">
                <a:solidFill>
                  <a:srgbClr val="C00000"/>
                </a:solidFill>
              </a:rPr>
              <a:t>，</a:t>
            </a:r>
            <a:r>
              <a:rPr lang="en-US" altLang="zh-CN" sz="1600" b="1" dirty="0">
                <a:solidFill>
                  <a:srgbClr val="C00000"/>
                </a:solidFill>
              </a:rPr>
              <a:t>SOTA</a:t>
            </a:r>
            <a:endParaRPr lang="zh-CN" altLang="en-US" sz="1600" b="1" dirty="0">
              <a:solidFill>
                <a:srgbClr val="C00000"/>
              </a:solidFill>
            </a:endParaRPr>
          </a:p>
        </p:txBody>
      </p:sp>
      <p:cxnSp>
        <p:nvCxnSpPr>
          <p:cNvPr id="31" name="直接连接符 30">
            <a:extLst>
              <a:ext uri="{FF2B5EF4-FFF2-40B4-BE49-F238E27FC236}">
                <a16:creationId xmlns:a16="http://schemas.microsoft.com/office/drawing/2014/main" id="{9E5EEB01-D6A1-4735-B26D-0731700B7F9D}"/>
              </a:ext>
            </a:extLst>
          </p:cNvPr>
          <p:cNvCxnSpPr>
            <a:cxnSpLocks/>
          </p:cNvCxnSpPr>
          <p:nvPr/>
        </p:nvCxnSpPr>
        <p:spPr>
          <a:xfrm flipV="1">
            <a:off x="7779452" y="3273756"/>
            <a:ext cx="0" cy="783772"/>
          </a:xfrm>
          <a:prstGeom prst="line">
            <a:avLst/>
          </a:prstGeom>
          <a:ln w="38100">
            <a:solidFill>
              <a:schemeClr val="accent4">
                <a:lumMod val="75000"/>
              </a:schemeClr>
            </a:solidFill>
            <a:headEnd type="oval"/>
          </a:ln>
        </p:spPr>
        <p:style>
          <a:lnRef idx="1">
            <a:schemeClr val="accent1"/>
          </a:lnRef>
          <a:fillRef idx="0">
            <a:schemeClr val="accent1"/>
          </a:fillRef>
          <a:effectRef idx="0">
            <a:schemeClr val="accent1"/>
          </a:effectRef>
          <a:fontRef idx="minor">
            <a:schemeClr val="tx1"/>
          </a:fontRef>
        </p:style>
      </p:cxnSp>
      <p:sp>
        <p:nvSpPr>
          <p:cNvPr id="32" name="文本框 31">
            <a:extLst>
              <a:ext uri="{FF2B5EF4-FFF2-40B4-BE49-F238E27FC236}">
                <a16:creationId xmlns:a16="http://schemas.microsoft.com/office/drawing/2014/main" id="{CC887400-EA65-429B-8C53-77E9F480D149}"/>
              </a:ext>
            </a:extLst>
          </p:cNvPr>
          <p:cNvSpPr txBox="1"/>
          <p:nvPr/>
        </p:nvSpPr>
        <p:spPr>
          <a:xfrm>
            <a:off x="7126143" y="4136163"/>
            <a:ext cx="1750112" cy="830997"/>
          </a:xfrm>
          <a:prstGeom prst="rect">
            <a:avLst/>
          </a:prstGeom>
          <a:noFill/>
        </p:spPr>
        <p:txBody>
          <a:bodyPr wrap="square" rtlCol="0">
            <a:spAutoFit/>
          </a:bodyPr>
          <a:lstStyle/>
          <a:p>
            <a:r>
              <a:rPr lang="en-US" altLang="zh-CN" sz="1600" b="1" dirty="0">
                <a:solidFill>
                  <a:schemeClr val="tx1">
                    <a:lumMod val="95000"/>
                    <a:lumOff val="5000"/>
                  </a:schemeClr>
                </a:solidFill>
              </a:rPr>
              <a:t>Virtual Adversarial Training</a:t>
            </a:r>
          </a:p>
        </p:txBody>
      </p:sp>
      <p:cxnSp>
        <p:nvCxnSpPr>
          <p:cNvPr id="33" name="直接连接符 32">
            <a:extLst>
              <a:ext uri="{FF2B5EF4-FFF2-40B4-BE49-F238E27FC236}">
                <a16:creationId xmlns:a16="http://schemas.microsoft.com/office/drawing/2014/main" id="{B81AE655-C7CA-4345-A131-A2C93D401D96}"/>
              </a:ext>
            </a:extLst>
          </p:cNvPr>
          <p:cNvCxnSpPr>
            <a:cxnSpLocks/>
          </p:cNvCxnSpPr>
          <p:nvPr/>
        </p:nvCxnSpPr>
        <p:spPr>
          <a:xfrm>
            <a:off x="2776313" y="2783893"/>
            <a:ext cx="0" cy="1180329"/>
          </a:xfrm>
          <a:prstGeom prst="line">
            <a:avLst/>
          </a:prstGeom>
          <a:ln w="38100">
            <a:solidFill>
              <a:schemeClr val="accent4">
                <a:lumMod val="75000"/>
              </a:schemeClr>
            </a:solidFill>
            <a:headEnd type="oval"/>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6C1E88FE-E970-4C1B-B90B-071B1CD189A5}"/>
              </a:ext>
            </a:extLst>
          </p:cNvPr>
          <p:cNvSpPr txBox="1"/>
          <p:nvPr/>
        </p:nvSpPr>
        <p:spPr>
          <a:xfrm>
            <a:off x="1980065" y="2445339"/>
            <a:ext cx="2018164" cy="338554"/>
          </a:xfrm>
          <a:prstGeom prst="rect">
            <a:avLst/>
          </a:prstGeom>
          <a:noFill/>
        </p:spPr>
        <p:txBody>
          <a:bodyPr wrap="square" rtlCol="0">
            <a:spAutoFit/>
          </a:bodyPr>
          <a:lstStyle/>
          <a:p>
            <a:r>
              <a:rPr lang="en-US" altLang="zh-CN" sz="1600" b="1" dirty="0">
                <a:solidFill>
                  <a:srgbClr val="C00000"/>
                </a:solidFill>
              </a:rPr>
              <a:t>Pseudo-Label</a:t>
            </a:r>
          </a:p>
        </p:txBody>
      </p:sp>
      <p:sp>
        <p:nvSpPr>
          <p:cNvPr id="35" name="文本框 34">
            <a:extLst>
              <a:ext uri="{FF2B5EF4-FFF2-40B4-BE49-F238E27FC236}">
                <a16:creationId xmlns:a16="http://schemas.microsoft.com/office/drawing/2014/main" id="{9F109D54-F3A4-48BA-A330-F15304190C6A}"/>
              </a:ext>
            </a:extLst>
          </p:cNvPr>
          <p:cNvSpPr txBox="1"/>
          <p:nvPr/>
        </p:nvSpPr>
        <p:spPr>
          <a:xfrm>
            <a:off x="6456968" y="1041530"/>
            <a:ext cx="2378293" cy="523220"/>
          </a:xfrm>
          <a:prstGeom prst="rect">
            <a:avLst/>
          </a:prstGeom>
          <a:noFill/>
        </p:spPr>
        <p:txBody>
          <a:bodyPr wrap="square" rtlCol="0">
            <a:spAutoFit/>
          </a:bodyPr>
          <a:lstStyle/>
          <a:p>
            <a:r>
              <a:rPr lang="zh-CN" altLang="en-US" sz="2800" b="1" dirty="0"/>
              <a:t>半监督学习</a:t>
            </a:r>
            <a:endParaRPr lang="en-US" altLang="zh-CN" sz="2800" b="1" dirty="0"/>
          </a:p>
        </p:txBody>
      </p:sp>
      <p:sp>
        <p:nvSpPr>
          <p:cNvPr id="36" name="文本框 35">
            <a:extLst>
              <a:ext uri="{FF2B5EF4-FFF2-40B4-BE49-F238E27FC236}">
                <a16:creationId xmlns:a16="http://schemas.microsoft.com/office/drawing/2014/main" id="{8FB1DF2E-8394-4CCE-A9B1-FF5FDC8BD9A2}"/>
              </a:ext>
            </a:extLst>
          </p:cNvPr>
          <p:cNvSpPr txBox="1"/>
          <p:nvPr/>
        </p:nvSpPr>
        <p:spPr>
          <a:xfrm>
            <a:off x="2391639" y="3368290"/>
            <a:ext cx="1063859" cy="338554"/>
          </a:xfrm>
          <a:prstGeom prst="rect">
            <a:avLst/>
          </a:prstGeom>
          <a:noFill/>
        </p:spPr>
        <p:txBody>
          <a:bodyPr wrap="square">
            <a:spAutoFit/>
          </a:bodyPr>
          <a:lstStyle/>
          <a:p>
            <a:r>
              <a:rPr lang="en-US" altLang="zh-CN" sz="1600" b="1" dirty="0">
                <a:solidFill>
                  <a:schemeClr val="tx1">
                    <a:lumMod val="95000"/>
                    <a:lumOff val="5000"/>
                  </a:schemeClr>
                </a:solidFill>
              </a:rPr>
              <a:t>2013</a:t>
            </a:r>
            <a:endParaRPr lang="zh-CN" altLang="en-US" sz="1600" dirty="0"/>
          </a:p>
        </p:txBody>
      </p:sp>
      <p:sp>
        <p:nvSpPr>
          <p:cNvPr id="37" name="文本框 36">
            <a:extLst>
              <a:ext uri="{FF2B5EF4-FFF2-40B4-BE49-F238E27FC236}">
                <a16:creationId xmlns:a16="http://schemas.microsoft.com/office/drawing/2014/main" id="{DA71186B-328B-47D0-8B47-06AFC627C5EE}"/>
              </a:ext>
            </a:extLst>
          </p:cNvPr>
          <p:cNvSpPr txBox="1"/>
          <p:nvPr/>
        </p:nvSpPr>
        <p:spPr>
          <a:xfrm>
            <a:off x="4023733" y="3253340"/>
            <a:ext cx="949211" cy="338554"/>
          </a:xfrm>
          <a:prstGeom prst="rect">
            <a:avLst/>
          </a:prstGeom>
          <a:noFill/>
        </p:spPr>
        <p:txBody>
          <a:bodyPr wrap="square">
            <a:spAutoFit/>
          </a:bodyPr>
          <a:lstStyle/>
          <a:p>
            <a:r>
              <a:rPr lang="en-US" altLang="zh-CN" sz="1600" b="1" dirty="0">
                <a:solidFill>
                  <a:schemeClr val="tx1">
                    <a:lumMod val="95000"/>
                    <a:lumOff val="5000"/>
                  </a:schemeClr>
                </a:solidFill>
              </a:rPr>
              <a:t>2016</a:t>
            </a:r>
            <a:endParaRPr lang="zh-CN" altLang="en-US" sz="1600" dirty="0"/>
          </a:p>
        </p:txBody>
      </p:sp>
      <p:sp>
        <p:nvSpPr>
          <p:cNvPr id="38" name="文本框 37">
            <a:extLst>
              <a:ext uri="{FF2B5EF4-FFF2-40B4-BE49-F238E27FC236}">
                <a16:creationId xmlns:a16="http://schemas.microsoft.com/office/drawing/2014/main" id="{D4BC04C7-ABC0-4DD0-89E5-EC10DF507083}"/>
              </a:ext>
            </a:extLst>
          </p:cNvPr>
          <p:cNvSpPr txBox="1"/>
          <p:nvPr/>
        </p:nvSpPr>
        <p:spPr>
          <a:xfrm>
            <a:off x="7027076" y="3307277"/>
            <a:ext cx="949211" cy="338554"/>
          </a:xfrm>
          <a:prstGeom prst="rect">
            <a:avLst/>
          </a:prstGeom>
          <a:noFill/>
        </p:spPr>
        <p:txBody>
          <a:bodyPr wrap="square">
            <a:spAutoFit/>
          </a:bodyPr>
          <a:lstStyle/>
          <a:p>
            <a:r>
              <a:rPr lang="en-US" altLang="zh-CN" sz="1600" b="1" dirty="0">
                <a:solidFill>
                  <a:schemeClr val="tx1">
                    <a:lumMod val="95000"/>
                    <a:lumOff val="5000"/>
                  </a:schemeClr>
                </a:solidFill>
              </a:rPr>
              <a:t>2017</a:t>
            </a:r>
            <a:endParaRPr lang="zh-CN" altLang="en-US" sz="1600" dirty="0"/>
          </a:p>
        </p:txBody>
      </p:sp>
      <p:sp>
        <p:nvSpPr>
          <p:cNvPr id="39" name="文本框 38">
            <a:extLst>
              <a:ext uri="{FF2B5EF4-FFF2-40B4-BE49-F238E27FC236}">
                <a16:creationId xmlns:a16="http://schemas.microsoft.com/office/drawing/2014/main" id="{685FF4AF-1807-4AF4-A92B-4E781D4E5E17}"/>
              </a:ext>
            </a:extLst>
          </p:cNvPr>
          <p:cNvSpPr txBox="1"/>
          <p:nvPr/>
        </p:nvSpPr>
        <p:spPr>
          <a:xfrm>
            <a:off x="9891307" y="3355116"/>
            <a:ext cx="949211" cy="338554"/>
          </a:xfrm>
          <a:prstGeom prst="rect">
            <a:avLst/>
          </a:prstGeom>
          <a:noFill/>
        </p:spPr>
        <p:txBody>
          <a:bodyPr wrap="square">
            <a:spAutoFit/>
          </a:bodyPr>
          <a:lstStyle/>
          <a:p>
            <a:r>
              <a:rPr lang="en-US" altLang="zh-CN" sz="1600" b="1" dirty="0">
                <a:solidFill>
                  <a:schemeClr val="tx1">
                    <a:lumMod val="95000"/>
                    <a:lumOff val="5000"/>
                  </a:schemeClr>
                </a:solidFill>
              </a:rPr>
              <a:t>2019</a:t>
            </a:r>
            <a:endParaRPr lang="zh-CN" altLang="en-US" sz="1600" dirty="0"/>
          </a:p>
        </p:txBody>
      </p:sp>
      <p:sp>
        <p:nvSpPr>
          <p:cNvPr id="40" name="文本框 39">
            <a:extLst>
              <a:ext uri="{FF2B5EF4-FFF2-40B4-BE49-F238E27FC236}">
                <a16:creationId xmlns:a16="http://schemas.microsoft.com/office/drawing/2014/main" id="{3C7E6983-7E91-40CA-8F0A-55447AEDA522}"/>
              </a:ext>
            </a:extLst>
          </p:cNvPr>
          <p:cNvSpPr txBox="1"/>
          <p:nvPr/>
        </p:nvSpPr>
        <p:spPr>
          <a:xfrm>
            <a:off x="11151010" y="3368290"/>
            <a:ext cx="949211" cy="338554"/>
          </a:xfrm>
          <a:prstGeom prst="rect">
            <a:avLst/>
          </a:prstGeom>
          <a:noFill/>
        </p:spPr>
        <p:txBody>
          <a:bodyPr wrap="square">
            <a:spAutoFit/>
          </a:bodyPr>
          <a:lstStyle/>
          <a:p>
            <a:r>
              <a:rPr lang="en-US" altLang="zh-CN" sz="1600" b="1" dirty="0">
                <a:solidFill>
                  <a:schemeClr val="tx1">
                    <a:lumMod val="95000"/>
                    <a:lumOff val="5000"/>
                  </a:schemeClr>
                </a:solidFill>
              </a:rPr>
              <a:t>2020</a:t>
            </a:r>
            <a:endParaRPr lang="zh-CN" altLang="en-US" sz="1600" dirty="0"/>
          </a:p>
        </p:txBody>
      </p:sp>
      <p:pic>
        <p:nvPicPr>
          <p:cNvPr id="41" name="图片 40">
            <a:extLst>
              <a:ext uri="{FF2B5EF4-FFF2-40B4-BE49-F238E27FC236}">
                <a16:creationId xmlns:a16="http://schemas.microsoft.com/office/drawing/2014/main" id="{CE6D58D5-A95C-41F5-B96B-5CE4786A627E}"/>
              </a:ext>
            </a:extLst>
          </p:cNvPr>
          <p:cNvPicPr>
            <a:picLocks noChangeAspect="1"/>
          </p:cNvPicPr>
          <p:nvPr/>
        </p:nvPicPr>
        <p:blipFill>
          <a:blip r:embed="rId3"/>
          <a:stretch>
            <a:fillRect/>
          </a:stretch>
        </p:blipFill>
        <p:spPr>
          <a:xfrm>
            <a:off x="1658404" y="1767172"/>
            <a:ext cx="4371295" cy="552937"/>
          </a:xfrm>
          <a:prstGeom prst="rect">
            <a:avLst/>
          </a:prstGeom>
        </p:spPr>
      </p:pic>
      <p:pic>
        <p:nvPicPr>
          <p:cNvPr id="42" name="图片 41">
            <a:extLst>
              <a:ext uri="{FF2B5EF4-FFF2-40B4-BE49-F238E27FC236}">
                <a16:creationId xmlns:a16="http://schemas.microsoft.com/office/drawing/2014/main" id="{F12DBD54-F929-4F87-A383-62BB2C00E8BC}"/>
              </a:ext>
            </a:extLst>
          </p:cNvPr>
          <p:cNvPicPr>
            <a:picLocks noChangeAspect="1"/>
          </p:cNvPicPr>
          <p:nvPr/>
        </p:nvPicPr>
        <p:blipFill>
          <a:blip r:embed="rId4"/>
          <a:stretch>
            <a:fillRect/>
          </a:stretch>
        </p:blipFill>
        <p:spPr>
          <a:xfrm>
            <a:off x="1658404" y="4682427"/>
            <a:ext cx="5060772" cy="1047648"/>
          </a:xfrm>
          <a:prstGeom prst="rect">
            <a:avLst/>
          </a:prstGeom>
        </p:spPr>
      </p:pic>
      <p:pic>
        <p:nvPicPr>
          <p:cNvPr id="43" name="图片 42">
            <a:extLst>
              <a:ext uri="{FF2B5EF4-FFF2-40B4-BE49-F238E27FC236}">
                <a16:creationId xmlns:a16="http://schemas.microsoft.com/office/drawing/2014/main" id="{BE365535-B115-4305-90F3-430D73FDFCD2}"/>
              </a:ext>
            </a:extLst>
          </p:cNvPr>
          <p:cNvPicPr>
            <a:picLocks noChangeAspect="1"/>
          </p:cNvPicPr>
          <p:nvPr/>
        </p:nvPicPr>
        <p:blipFill>
          <a:blip r:embed="rId5"/>
          <a:stretch>
            <a:fillRect/>
          </a:stretch>
        </p:blipFill>
        <p:spPr>
          <a:xfrm>
            <a:off x="1658404" y="5728904"/>
            <a:ext cx="5267645" cy="1075478"/>
          </a:xfrm>
          <a:prstGeom prst="rect">
            <a:avLst/>
          </a:prstGeom>
        </p:spPr>
      </p:pic>
      <p:sp>
        <p:nvSpPr>
          <p:cNvPr id="44" name="文本框 43">
            <a:extLst>
              <a:ext uri="{FF2B5EF4-FFF2-40B4-BE49-F238E27FC236}">
                <a16:creationId xmlns:a16="http://schemas.microsoft.com/office/drawing/2014/main" id="{EB976ED6-389A-4521-9C69-B8DECA8A5AB8}"/>
              </a:ext>
            </a:extLst>
          </p:cNvPr>
          <p:cNvSpPr txBox="1"/>
          <p:nvPr/>
        </p:nvSpPr>
        <p:spPr>
          <a:xfrm>
            <a:off x="6227137" y="2342795"/>
            <a:ext cx="2232730" cy="338554"/>
          </a:xfrm>
          <a:prstGeom prst="rect">
            <a:avLst/>
          </a:prstGeom>
          <a:noFill/>
        </p:spPr>
        <p:txBody>
          <a:bodyPr wrap="square">
            <a:spAutoFit/>
          </a:bodyPr>
          <a:lstStyle/>
          <a:p>
            <a:r>
              <a:rPr lang="zh-CN" altLang="en-US" sz="1600" dirty="0"/>
              <a:t>平均模型参数预测</a:t>
            </a:r>
          </a:p>
        </p:txBody>
      </p:sp>
      <p:pic>
        <p:nvPicPr>
          <p:cNvPr id="45" name="图片 44">
            <a:extLst>
              <a:ext uri="{FF2B5EF4-FFF2-40B4-BE49-F238E27FC236}">
                <a16:creationId xmlns:a16="http://schemas.microsoft.com/office/drawing/2014/main" id="{8636CE84-3448-4E31-812E-2567BBCE4DD6}"/>
              </a:ext>
            </a:extLst>
          </p:cNvPr>
          <p:cNvPicPr>
            <a:picLocks noChangeAspect="1"/>
          </p:cNvPicPr>
          <p:nvPr/>
        </p:nvPicPr>
        <p:blipFill>
          <a:blip r:embed="rId6"/>
          <a:stretch>
            <a:fillRect/>
          </a:stretch>
        </p:blipFill>
        <p:spPr>
          <a:xfrm>
            <a:off x="8208375" y="2386408"/>
            <a:ext cx="502983" cy="268716"/>
          </a:xfrm>
          <a:prstGeom prst="rect">
            <a:avLst/>
          </a:prstGeom>
        </p:spPr>
      </p:pic>
    </p:spTree>
    <p:extLst>
      <p:ext uri="{BB962C8B-B14F-4D97-AF65-F5344CB8AC3E}">
        <p14:creationId xmlns:p14="http://schemas.microsoft.com/office/powerpoint/2010/main" val="3177159173"/>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17E94C7-75C3-4BF9-90E0-641F895E4BE7}"/>
              </a:ext>
            </a:extLst>
          </p:cNvPr>
          <p:cNvPicPr>
            <a:picLocks noChangeAspect="1"/>
          </p:cNvPicPr>
          <p:nvPr/>
        </p:nvPicPr>
        <p:blipFill>
          <a:blip r:embed="rId2"/>
          <a:stretch>
            <a:fillRect/>
          </a:stretch>
        </p:blipFill>
        <p:spPr>
          <a:xfrm>
            <a:off x="2565507" y="1389876"/>
            <a:ext cx="8616941" cy="3708721"/>
          </a:xfrm>
          <a:prstGeom prst="rect">
            <a:avLst/>
          </a:prstGeom>
        </p:spPr>
      </p:pic>
    </p:spTree>
    <p:extLst>
      <p:ext uri="{BB962C8B-B14F-4D97-AF65-F5344CB8AC3E}">
        <p14:creationId xmlns:p14="http://schemas.microsoft.com/office/powerpoint/2010/main" val="20380449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圆角矩形 5"/>
          <p:cNvSpPr/>
          <p:nvPr/>
        </p:nvSpPr>
        <p:spPr>
          <a:xfrm rot="10800000" flipV="1">
            <a:off x="1844527" y="3665509"/>
            <a:ext cx="272237" cy="276076"/>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7" name="文本框 6"/>
          <p:cNvSpPr txBox="1"/>
          <p:nvPr/>
        </p:nvSpPr>
        <p:spPr>
          <a:xfrm>
            <a:off x="2268896" y="3592192"/>
            <a:ext cx="3645546" cy="452879"/>
          </a:xfrm>
          <a:prstGeom prst="rect">
            <a:avLst/>
          </a:prstGeom>
          <a:noFill/>
        </p:spPr>
        <p:txBody>
          <a:bodyPr wrap="none" lIns="91438" tIns="45719" rIns="91438" bIns="45719" rtlCol="0">
            <a:spAutoFit/>
          </a:bodyPr>
          <a:lstStyle/>
          <a:p>
            <a:pPr>
              <a:lnSpc>
                <a:spcPct val="130000"/>
              </a:lnSpc>
            </a:pPr>
            <a:r>
              <a:rPr lang="zh-CN" altLang="en-US" sz="2000" dirty="0">
                <a:solidFill>
                  <a:schemeClr val="tx1">
                    <a:lumMod val="95000"/>
                    <a:lumOff val="5000"/>
                  </a:schemeClr>
                </a:solidFill>
                <a:latin typeface="Segoe UI Semilight" panose="020B0402040204020203" pitchFamily="34" charset="0"/>
                <a:cs typeface="Segoe UI Semilight" panose="020B0402040204020203" pitchFamily="34" charset="0"/>
              </a:rPr>
              <a:t>不同关系类别的学习难度不同</a:t>
            </a:r>
          </a:p>
        </p:txBody>
      </p:sp>
      <p:cxnSp>
        <p:nvCxnSpPr>
          <p:cNvPr id="8" name="直接连接符 7"/>
          <p:cNvCxnSpPr/>
          <p:nvPr/>
        </p:nvCxnSpPr>
        <p:spPr>
          <a:xfrm>
            <a:off x="2353315" y="4045071"/>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2292507" y="2284503"/>
            <a:ext cx="7754808" cy="613692"/>
          </a:xfrm>
          <a:prstGeom prst="rect">
            <a:avLst/>
          </a:prstGeom>
          <a:solidFill>
            <a:schemeClr val="bg1">
              <a:lumMod val="95000"/>
            </a:schemeClr>
          </a:solidFill>
        </p:spPr>
        <p:txBody>
          <a:bodyPr wrap="square" lIns="91438" tIns="45719" rIns="91438" bIns="45719">
            <a:spAutoFit/>
          </a:bodyPr>
          <a:lstStyle/>
          <a:p>
            <a:pPr marL="171450" indent="-171450" defTabSz="914400">
              <a:lnSpc>
                <a:spcPct val="150000"/>
              </a:lnSpc>
              <a:spcBef>
                <a:spcPct val="20000"/>
              </a:spcBef>
              <a:buFont typeface="Arial" panose="020B0604020202020204" pitchFamily="34" charset="0"/>
              <a:buChar char="•"/>
              <a:defRPr/>
            </a:pPr>
            <a:r>
              <a:rPr lang="zh-CN" altLang="en-US" sz="1200" dirty="0">
                <a:solidFill>
                  <a:schemeClr val="tx1">
                    <a:lumMod val="95000"/>
                    <a:lumOff val="5000"/>
                  </a:schemeClr>
                </a:solidFill>
              </a:rPr>
              <a:t>噪声样例占一定比重：</a:t>
            </a:r>
            <a:r>
              <a:rPr lang="zh-CN" altLang="zh-CN" sz="1200" dirty="0">
                <a:solidFill>
                  <a:schemeClr val="tx1">
                    <a:lumMod val="95000"/>
                    <a:lumOff val="5000"/>
                  </a:schemeClr>
                </a:solidFill>
              </a:rPr>
              <a:t>“</a:t>
            </a:r>
            <a:r>
              <a:rPr lang="en-US" altLang="zh-CN" sz="1200" dirty="0">
                <a:solidFill>
                  <a:schemeClr val="tx1">
                    <a:lumMod val="95000"/>
                    <a:lumOff val="5000"/>
                  </a:schemeClr>
                </a:solidFill>
              </a:rPr>
              <a:t>NA</a:t>
            </a:r>
            <a:r>
              <a:rPr lang="zh-CN" altLang="zh-CN" sz="1200" dirty="0">
                <a:solidFill>
                  <a:schemeClr val="tx1">
                    <a:lumMod val="95000"/>
                    <a:lumOff val="5000"/>
                  </a:schemeClr>
                </a:solidFill>
              </a:rPr>
              <a:t>”类别占训练集约</a:t>
            </a:r>
            <a:r>
              <a:rPr lang="en-US" altLang="zh-CN" sz="1200" dirty="0">
                <a:solidFill>
                  <a:schemeClr val="tx1">
                    <a:lumMod val="95000"/>
                    <a:lumOff val="5000"/>
                  </a:schemeClr>
                </a:solidFill>
              </a:rPr>
              <a:t>70%</a:t>
            </a:r>
            <a:r>
              <a:rPr lang="zh-CN" altLang="zh-CN" sz="1200" dirty="0">
                <a:solidFill>
                  <a:schemeClr val="tx1">
                    <a:lumMod val="95000"/>
                    <a:lumOff val="5000"/>
                  </a:schemeClr>
                </a:solidFill>
              </a:rPr>
              <a:t>左右的通常没有被有效利用</a:t>
            </a:r>
            <a:r>
              <a:rPr lang="zh-CN" altLang="en-US" sz="1200" dirty="0">
                <a:solidFill>
                  <a:schemeClr val="tx1">
                    <a:lumMod val="95000"/>
                    <a:lumOff val="5000"/>
                  </a:schemeClr>
                </a:solidFill>
              </a:rPr>
              <a:t>；</a:t>
            </a:r>
            <a:r>
              <a:rPr lang="zh-CN" altLang="zh-CN" sz="1200" dirty="0">
                <a:solidFill>
                  <a:schemeClr val="tx1">
                    <a:lumMod val="95000"/>
                    <a:lumOff val="5000"/>
                  </a:schemeClr>
                </a:solidFill>
              </a:rPr>
              <a:t>有些句子包含相同的实体对，但表达另一个关系</a:t>
            </a:r>
            <a:r>
              <a:rPr lang="zh-CN" altLang="en-US" sz="1200" dirty="0">
                <a:solidFill>
                  <a:schemeClr val="tx1">
                    <a:lumMod val="95000"/>
                    <a:lumOff val="5000"/>
                  </a:schemeClr>
                </a:solidFill>
              </a:rPr>
              <a:t>，该样例被标注成了错误的关系类别</a:t>
            </a:r>
            <a:endParaRPr lang="en-US" altLang="zh-CN" sz="1200" dirty="0">
              <a:solidFill>
                <a:schemeClr val="tx1">
                  <a:lumMod val="95000"/>
                  <a:lumOff val="5000"/>
                </a:schemeClr>
              </a:solidFill>
              <a:latin typeface="微软雅黑" panose="020B0503020204020204" pitchFamily="34" charset="-122"/>
            </a:endParaRPr>
          </a:p>
        </p:txBody>
      </p:sp>
      <p:sp>
        <p:nvSpPr>
          <p:cNvPr id="10" name="圆角矩形 9"/>
          <p:cNvSpPr/>
          <p:nvPr/>
        </p:nvSpPr>
        <p:spPr>
          <a:xfrm rot="10800000" flipV="1">
            <a:off x="1872094" y="1827060"/>
            <a:ext cx="272237" cy="276076"/>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11" name="文本框 10"/>
          <p:cNvSpPr txBox="1"/>
          <p:nvPr/>
        </p:nvSpPr>
        <p:spPr>
          <a:xfrm>
            <a:off x="2296458" y="1766578"/>
            <a:ext cx="4083165" cy="434861"/>
          </a:xfrm>
          <a:prstGeom prst="rect">
            <a:avLst/>
          </a:prstGeom>
          <a:noFill/>
        </p:spPr>
        <p:txBody>
          <a:bodyPr wrap="none" lIns="91438" tIns="45719" rIns="91438" bIns="45719" rtlCol="0">
            <a:spAutoFit/>
          </a:bodyPr>
          <a:lstStyle/>
          <a:p>
            <a:pPr>
              <a:lnSpc>
                <a:spcPct val="130000"/>
              </a:lnSpc>
            </a:pPr>
            <a:r>
              <a:rPr lang="zh-CN" altLang="zh-CN" dirty="0"/>
              <a:t>噪音样例的</a:t>
            </a:r>
            <a:r>
              <a:rPr lang="zh-CN" altLang="en-US" dirty="0"/>
              <a:t>监督</a:t>
            </a:r>
            <a:r>
              <a:rPr lang="zh-CN" altLang="zh-CN" dirty="0"/>
              <a:t>信息</a:t>
            </a:r>
            <a:r>
              <a:rPr lang="zh-CN" altLang="en-US" dirty="0"/>
              <a:t>没有被</a:t>
            </a:r>
            <a:r>
              <a:rPr lang="zh-CN" altLang="zh-CN" dirty="0"/>
              <a:t>充分利用</a:t>
            </a:r>
            <a:endParaRPr lang="zh-CN" altLang="en-US" sz="2000" dirty="0">
              <a:solidFill>
                <a:schemeClr val="tx2"/>
              </a:solidFill>
              <a:latin typeface="Segoe UI Semilight" panose="020B0402040204020203" pitchFamily="34" charset="0"/>
              <a:ea typeface="微软雅黑" panose="020B0503020204020204" pitchFamily="34" charset="-122"/>
              <a:cs typeface="Segoe UI Semilight" panose="020B0402040204020203" pitchFamily="34" charset="0"/>
            </a:endParaRPr>
          </a:p>
        </p:txBody>
      </p:sp>
      <p:cxnSp>
        <p:nvCxnSpPr>
          <p:cNvPr id="12" name="直接连接符 11"/>
          <p:cNvCxnSpPr/>
          <p:nvPr/>
        </p:nvCxnSpPr>
        <p:spPr>
          <a:xfrm>
            <a:off x="2384832" y="2149158"/>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2268896" y="4161874"/>
            <a:ext cx="7778419" cy="613243"/>
          </a:xfrm>
          <a:prstGeom prst="rect">
            <a:avLst/>
          </a:prstGeom>
          <a:solidFill>
            <a:schemeClr val="bg1">
              <a:lumMod val="95000"/>
            </a:schemeClr>
          </a:solidFill>
        </p:spPr>
        <p:txBody>
          <a:bodyPr wrap="square" lIns="91438" tIns="45719" rIns="91438" bIns="45719">
            <a:spAutoFit/>
          </a:bodyPr>
          <a:lstStyle/>
          <a:p>
            <a:pPr marL="171450" indent="-171450">
              <a:lnSpc>
                <a:spcPct val="150000"/>
              </a:lnSpc>
              <a:buFont typeface="Arial" panose="020B0604020202020204" pitchFamily="34" charset="0"/>
              <a:buChar char="•"/>
            </a:pPr>
            <a:r>
              <a:rPr lang="zh-CN" altLang="en-US" sz="1200" dirty="0">
                <a:solidFill>
                  <a:schemeClr val="tx1">
                    <a:lumMod val="95000"/>
                    <a:lumOff val="5000"/>
                  </a:schemeClr>
                </a:solidFill>
              </a:rPr>
              <a:t>数据量充足的类和稀疏的类别，模式简单的类和模式复杂的类，不同类别之间，模型的学习情况和学习难度不同，需要进行区分。</a:t>
            </a:r>
            <a:endParaRPr lang="en-US" altLang="zh-CN" sz="1200" dirty="0">
              <a:solidFill>
                <a:schemeClr val="tx1">
                  <a:lumMod val="95000"/>
                  <a:lumOff val="5000"/>
                </a:schemeClr>
              </a:solidFill>
            </a:endParaRPr>
          </a:p>
        </p:txBody>
      </p:sp>
      <p:sp>
        <p:nvSpPr>
          <p:cNvPr id="17" name="矩形 16">
            <a:extLst>
              <a:ext uri="{FF2B5EF4-FFF2-40B4-BE49-F238E27FC236}">
                <a16:creationId xmlns:a16="http://schemas.microsoft.com/office/drawing/2014/main" id="{17D180B1-135D-434C-B6EE-7D4960855575}"/>
              </a:ext>
            </a:extLst>
          </p:cNvPr>
          <p:cNvSpPr/>
          <p:nvPr/>
        </p:nvSpPr>
        <p:spPr>
          <a:xfrm>
            <a:off x="2262911" y="3019624"/>
            <a:ext cx="7809437" cy="336693"/>
          </a:xfrm>
          <a:prstGeom prst="rect">
            <a:avLst/>
          </a:prstGeom>
          <a:solidFill>
            <a:schemeClr val="bg1">
              <a:lumMod val="95000"/>
            </a:schemeClr>
          </a:solidFill>
        </p:spPr>
        <p:txBody>
          <a:bodyPr wrap="square" lIns="91438" tIns="45719" rIns="91438" bIns="45719">
            <a:spAutoFit/>
          </a:bodyPr>
          <a:lstStyle/>
          <a:p>
            <a:pPr marL="171450" indent="-171450">
              <a:lnSpc>
                <a:spcPct val="150000"/>
              </a:lnSpc>
              <a:buFont typeface="Arial" panose="020B0604020202020204" pitchFamily="34" charset="0"/>
              <a:buChar char="•"/>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之前的研究方法，降权重或直接取出噪声样例，不能充分利用样例自身有的监督信息</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C0E53945-0985-45BC-A31B-1131E6F90D4C}"/>
              </a:ext>
            </a:extLst>
          </p:cNvPr>
          <p:cNvSpPr/>
          <p:nvPr/>
        </p:nvSpPr>
        <p:spPr>
          <a:xfrm>
            <a:off x="1817395" y="1034011"/>
            <a:ext cx="902811" cy="523220"/>
          </a:xfrm>
          <a:prstGeom prst="rect">
            <a:avLst/>
          </a:prstGeom>
        </p:spPr>
        <p:txBody>
          <a:bodyPr wrap="none">
            <a:spAutoFit/>
          </a:bodyPr>
          <a:lstStyle/>
          <a:p>
            <a:r>
              <a:rPr lang="zh-CN" altLang="en-US" sz="2800" b="1" dirty="0"/>
              <a:t>难点</a:t>
            </a:r>
          </a:p>
        </p:txBody>
      </p:sp>
      <p:sp>
        <p:nvSpPr>
          <p:cNvPr id="18" name="圆角矩形 5">
            <a:extLst>
              <a:ext uri="{FF2B5EF4-FFF2-40B4-BE49-F238E27FC236}">
                <a16:creationId xmlns:a16="http://schemas.microsoft.com/office/drawing/2014/main" id="{6F7DA834-95D5-47F1-AC93-84BE05C3DE21}"/>
              </a:ext>
            </a:extLst>
          </p:cNvPr>
          <p:cNvSpPr/>
          <p:nvPr/>
        </p:nvSpPr>
        <p:spPr>
          <a:xfrm rot="10800000" flipV="1">
            <a:off x="1926372" y="5448832"/>
            <a:ext cx="272237" cy="276076"/>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19" name="文本框 18">
            <a:extLst>
              <a:ext uri="{FF2B5EF4-FFF2-40B4-BE49-F238E27FC236}">
                <a16:creationId xmlns:a16="http://schemas.microsoft.com/office/drawing/2014/main" id="{1D058EED-6EB0-4D99-B4B8-C6CD9083B2BE}"/>
              </a:ext>
            </a:extLst>
          </p:cNvPr>
          <p:cNvSpPr txBox="1"/>
          <p:nvPr/>
        </p:nvSpPr>
        <p:spPr>
          <a:xfrm>
            <a:off x="2327035" y="5346496"/>
            <a:ext cx="3969352" cy="452622"/>
          </a:xfrm>
          <a:prstGeom prst="rect">
            <a:avLst/>
          </a:prstGeom>
          <a:noFill/>
        </p:spPr>
        <p:txBody>
          <a:bodyPr wrap="none" lIns="91438" tIns="45719" rIns="91438" bIns="45719" rtlCol="0">
            <a:spAutoFit/>
          </a:bodyPr>
          <a:lstStyle/>
          <a:p>
            <a:pPr>
              <a:lnSpc>
                <a:spcPct val="130000"/>
              </a:lnSpc>
            </a:pPr>
            <a:r>
              <a:rPr lang="en-US" altLang="zh-CN" sz="2000" dirty="0">
                <a:solidFill>
                  <a:schemeClr val="tx1">
                    <a:lumMod val="95000"/>
                    <a:lumOff val="5000"/>
                  </a:schemeClr>
                </a:solidFill>
              </a:rPr>
              <a:t>bag-level</a:t>
            </a:r>
            <a:r>
              <a:rPr lang="zh-CN" altLang="en-US" sz="2000" dirty="0">
                <a:solidFill>
                  <a:schemeClr val="tx1">
                    <a:lumMod val="95000"/>
                    <a:lumOff val="5000"/>
                  </a:schemeClr>
                </a:solidFill>
              </a:rPr>
              <a:t>，</a:t>
            </a:r>
            <a:r>
              <a:rPr lang="en-US" altLang="zh-CN" sz="2000" dirty="0">
                <a:solidFill>
                  <a:schemeClr val="tx1">
                    <a:lumMod val="95000"/>
                    <a:lumOff val="5000"/>
                  </a:schemeClr>
                </a:solidFill>
              </a:rPr>
              <a:t>not Sentence-level</a:t>
            </a:r>
            <a:endParaRPr lang="zh-CN" altLang="en-US" sz="2000" dirty="0">
              <a:solidFill>
                <a:schemeClr val="tx1">
                  <a:lumMod val="95000"/>
                  <a:lumOff val="5000"/>
                </a:schemeClr>
              </a:solidFill>
              <a:latin typeface="Segoe UI Semilight" panose="020B0402040204020203" pitchFamily="34" charset="0"/>
              <a:cs typeface="Segoe UI Semilight" panose="020B0402040204020203" pitchFamily="34" charset="0"/>
            </a:endParaRPr>
          </a:p>
        </p:txBody>
      </p:sp>
      <p:cxnSp>
        <p:nvCxnSpPr>
          <p:cNvPr id="20" name="直接连接符 19">
            <a:extLst>
              <a:ext uri="{FF2B5EF4-FFF2-40B4-BE49-F238E27FC236}">
                <a16:creationId xmlns:a16="http://schemas.microsoft.com/office/drawing/2014/main" id="{0879A48A-8BEC-475B-AC75-C434E2CBF17D}"/>
              </a:ext>
            </a:extLst>
          </p:cNvPr>
          <p:cNvCxnSpPr/>
          <p:nvPr/>
        </p:nvCxnSpPr>
        <p:spPr>
          <a:xfrm>
            <a:off x="2435160" y="5828394"/>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DDF0AFD6-553C-487F-A981-7F4A8E3B368F}"/>
              </a:ext>
            </a:extLst>
          </p:cNvPr>
          <p:cNvSpPr/>
          <p:nvPr/>
        </p:nvSpPr>
        <p:spPr>
          <a:xfrm>
            <a:off x="2350740" y="5945197"/>
            <a:ext cx="7754810" cy="336244"/>
          </a:xfrm>
          <a:prstGeom prst="rect">
            <a:avLst/>
          </a:prstGeom>
          <a:solidFill>
            <a:schemeClr val="bg1">
              <a:lumMod val="95000"/>
            </a:schemeClr>
          </a:solidFill>
        </p:spPr>
        <p:txBody>
          <a:bodyPr wrap="square" lIns="91438" tIns="45719" rIns="91438" bIns="45719">
            <a:spAutoFit/>
          </a:bodyPr>
          <a:lstStyle/>
          <a:p>
            <a:pPr marL="171450" indent="-171450">
              <a:lnSpc>
                <a:spcPct val="150000"/>
              </a:lnSpc>
              <a:buFont typeface="Arial" panose="020B0604020202020204" pitchFamily="34" charset="0"/>
              <a:buChar char="•"/>
            </a:pPr>
            <a:r>
              <a:rPr lang="zh-CN" altLang="en-US" sz="1200" dirty="0">
                <a:solidFill>
                  <a:schemeClr val="tx1">
                    <a:lumMod val="95000"/>
                    <a:lumOff val="5000"/>
                  </a:schemeClr>
                </a:solidFill>
              </a:rPr>
              <a:t>实际的应用场景，需要对具体的句子标注关系，而不是给一个句子包标注关系</a:t>
            </a:r>
          </a:p>
        </p:txBody>
      </p:sp>
      <p:sp>
        <p:nvSpPr>
          <p:cNvPr id="22" name="矩形 21">
            <a:extLst>
              <a:ext uri="{FF2B5EF4-FFF2-40B4-BE49-F238E27FC236}">
                <a16:creationId xmlns:a16="http://schemas.microsoft.com/office/drawing/2014/main" id="{38A23EBA-38CE-46AA-B3C5-1A78BB0B7A4A}"/>
              </a:ext>
            </a:extLst>
          </p:cNvPr>
          <p:cNvSpPr/>
          <p:nvPr/>
        </p:nvSpPr>
        <p:spPr>
          <a:xfrm>
            <a:off x="2296113" y="4906661"/>
            <a:ext cx="7809437" cy="613692"/>
          </a:xfrm>
          <a:prstGeom prst="rect">
            <a:avLst/>
          </a:prstGeom>
          <a:solidFill>
            <a:schemeClr val="bg1">
              <a:lumMod val="95000"/>
            </a:schemeClr>
          </a:solidFill>
        </p:spPr>
        <p:txBody>
          <a:bodyPr wrap="square" lIns="91438" tIns="45719" rIns="91438" bIns="45719">
            <a:spAutoFit/>
          </a:bodyPr>
          <a:lstStyle/>
          <a:p>
            <a:pPr marL="171450" indent="-171450">
              <a:lnSpc>
                <a:spcPct val="150000"/>
              </a:lnSpc>
              <a:buFont typeface="Arial" panose="020B0604020202020204" pitchFamily="34" charset="0"/>
              <a:buChar char="•"/>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之前的研究方法，筛选噪音样例时通常是设定固定的阈值，不能考虑到模型对不同阶段、不同类别的样例学习状况</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3" name="矩形 22">
            <a:extLst>
              <a:ext uri="{FF2B5EF4-FFF2-40B4-BE49-F238E27FC236}">
                <a16:creationId xmlns:a16="http://schemas.microsoft.com/office/drawing/2014/main" id="{8473B83C-EBEA-405B-8505-6F27340B403B}"/>
              </a:ext>
            </a:extLst>
          </p:cNvPr>
          <p:cNvSpPr/>
          <p:nvPr/>
        </p:nvSpPr>
        <p:spPr>
          <a:xfrm>
            <a:off x="2384832" y="6385583"/>
            <a:ext cx="7809437" cy="336693"/>
          </a:xfrm>
          <a:prstGeom prst="rect">
            <a:avLst/>
          </a:prstGeom>
          <a:solidFill>
            <a:schemeClr val="bg1">
              <a:lumMod val="95000"/>
            </a:schemeClr>
          </a:solidFill>
        </p:spPr>
        <p:txBody>
          <a:bodyPr wrap="square" lIns="91438" tIns="45719" rIns="91438" bIns="45719">
            <a:spAutoFit/>
          </a:bodyPr>
          <a:lstStyle/>
          <a:p>
            <a:pPr marL="171450" indent="-171450">
              <a:lnSpc>
                <a:spcPct val="150000"/>
              </a:lnSpc>
              <a:buFont typeface="Arial" panose="020B0604020202020204" pitchFamily="34" charset="0"/>
              <a:buChar char="•"/>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之前的研究方法，为了减小噪声样例影响，在多实例框架下训练，包级别的特征和句子级别的特征有一定区别</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67106450"/>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5">
            <a:extLst>
              <a:ext uri="{FF2B5EF4-FFF2-40B4-BE49-F238E27FC236}">
                <a16:creationId xmlns:a16="http://schemas.microsoft.com/office/drawing/2014/main" id="{E48177F1-BD77-4F74-9C7D-5DFF7F21A7C8}"/>
              </a:ext>
            </a:extLst>
          </p:cNvPr>
          <p:cNvSpPr/>
          <p:nvPr/>
        </p:nvSpPr>
        <p:spPr>
          <a:xfrm rot="10800000" flipV="1">
            <a:off x="2066763" y="1843661"/>
            <a:ext cx="272237" cy="276076"/>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4" name="文本框 3">
            <a:extLst>
              <a:ext uri="{FF2B5EF4-FFF2-40B4-BE49-F238E27FC236}">
                <a16:creationId xmlns:a16="http://schemas.microsoft.com/office/drawing/2014/main" id="{C7FB0D83-4B67-4392-9B8C-B73CF70DFE03}"/>
              </a:ext>
            </a:extLst>
          </p:cNvPr>
          <p:cNvSpPr txBox="1"/>
          <p:nvPr/>
        </p:nvSpPr>
        <p:spPr>
          <a:xfrm>
            <a:off x="2467426" y="1741325"/>
            <a:ext cx="3969352" cy="452622"/>
          </a:xfrm>
          <a:prstGeom prst="rect">
            <a:avLst/>
          </a:prstGeom>
          <a:noFill/>
        </p:spPr>
        <p:txBody>
          <a:bodyPr wrap="none" lIns="91438" tIns="45719" rIns="91438" bIns="45719" rtlCol="0">
            <a:spAutoFit/>
          </a:bodyPr>
          <a:lstStyle/>
          <a:p>
            <a:pPr>
              <a:lnSpc>
                <a:spcPct val="130000"/>
              </a:lnSpc>
            </a:pPr>
            <a:r>
              <a:rPr lang="en-US" altLang="zh-CN" sz="2000" dirty="0">
                <a:solidFill>
                  <a:schemeClr val="tx1">
                    <a:lumMod val="95000"/>
                    <a:lumOff val="5000"/>
                  </a:schemeClr>
                </a:solidFill>
              </a:rPr>
              <a:t>bag-level</a:t>
            </a:r>
            <a:r>
              <a:rPr lang="zh-CN" altLang="en-US" sz="2000" dirty="0">
                <a:solidFill>
                  <a:schemeClr val="tx1">
                    <a:lumMod val="95000"/>
                    <a:lumOff val="5000"/>
                  </a:schemeClr>
                </a:solidFill>
              </a:rPr>
              <a:t>，</a:t>
            </a:r>
            <a:r>
              <a:rPr lang="en-US" altLang="zh-CN" sz="2000" dirty="0">
                <a:solidFill>
                  <a:schemeClr val="tx1">
                    <a:lumMod val="95000"/>
                    <a:lumOff val="5000"/>
                  </a:schemeClr>
                </a:solidFill>
              </a:rPr>
              <a:t>not Sentence-level</a:t>
            </a:r>
            <a:endParaRPr lang="zh-CN" altLang="en-US" sz="2000" dirty="0">
              <a:solidFill>
                <a:schemeClr val="tx1">
                  <a:lumMod val="95000"/>
                  <a:lumOff val="5000"/>
                </a:schemeClr>
              </a:solidFill>
              <a:latin typeface="Segoe UI Semilight" panose="020B0402040204020203" pitchFamily="34" charset="0"/>
              <a:cs typeface="Segoe UI Semilight" panose="020B0402040204020203" pitchFamily="34" charset="0"/>
            </a:endParaRPr>
          </a:p>
        </p:txBody>
      </p:sp>
      <p:sp>
        <p:nvSpPr>
          <p:cNvPr id="5" name="矩形 4">
            <a:extLst>
              <a:ext uri="{FF2B5EF4-FFF2-40B4-BE49-F238E27FC236}">
                <a16:creationId xmlns:a16="http://schemas.microsoft.com/office/drawing/2014/main" id="{30DDE75D-C223-4F12-87C3-57032CEFFDB7}"/>
              </a:ext>
            </a:extLst>
          </p:cNvPr>
          <p:cNvSpPr/>
          <p:nvPr/>
        </p:nvSpPr>
        <p:spPr>
          <a:xfrm>
            <a:off x="2467426" y="2429080"/>
            <a:ext cx="7330173" cy="1346331"/>
          </a:xfrm>
          <a:prstGeom prst="rect">
            <a:avLst/>
          </a:prstGeom>
        </p:spPr>
        <p:txBody>
          <a:bodyPr wrap="square">
            <a:spAutoFit/>
          </a:bodyPr>
          <a:lstStyle/>
          <a:p>
            <a:pPr marL="800078" lvl="1" indent="-342900">
              <a:lnSpc>
                <a:spcPct val="150000"/>
              </a:lnSpc>
              <a:buFont typeface="Wingdings" panose="05000000000000000000" pitchFamily="2" charset="2"/>
              <a:buChar char="p"/>
            </a:pPr>
            <a:r>
              <a:rPr lang="zh-CN" altLang="en-US" sz="1400" dirty="0"/>
              <a:t>预处理数据集：每个样例可能对应多个包标签，随机选择一个作为</a:t>
            </a:r>
            <a:r>
              <a:rPr lang="en-US" altLang="zh-CN" sz="1400" dirty="0"/>
              <a:t>sentence-level</a:t>
            </a:r>
            <a:r>
              <a:rPr lang="zh-CN" altLang="en-US" sz="1400" dirty="0"/>
              <a:t>的标注标签；（可能引入噪声，但有利于噪声处理框架的训练）</a:t>
            </a:r>
            <a:endParaRPr lang="en-US" altLang="zh-CN" sz="1400" dirty="0"/>
          </a:p>
          <a:p>
            <a:pPr marL="800078" lvl="1" indent="-342900">
              <a:lnSpc>
                <a:spcPct val="150000"/>
              </a:lnSpc>
              <a:buFont typeface="Wingdings" panose="05000000000000000000" pitchFamily="2" charset="2"/>
              <a:buChar char="p"/>
            </a:pPr>
            <a:r>
              <a:rPr lang="zh-CN" altLang="en-US" sz="1400" dirty="0"/>
              <a:t>在初始阶段，使用强大的句子特征器提取特征器如</a:t>
            </a:r>
            <a:r>
              <a:rPr lang="en-US" altLang="zh-CN" sz="1400" dirty="0"/>
              <a:t>Transformer</a:t>
            </a:r>
            <a:r>
              <a:rPr lang="zh-CN" altLang="en-US" sz="1400" dirty="0"/>
              <a:t>提取特征，再使用关系分类器对其分类</a:t>
            </a:r>
            <a:endParaRPr lang="en-US" altLang="zh-CN" sz="1400" dirty="0"/>
          </a:p>
        </p:txBody>
      </p:sp>
    </p:spTree>
    <p:extLst>
      <p:ext uri="{BB962C8B-B14F-4D97-AF65-F5344CB8AC3E}">
        <p14:creationId xmlns:p14="http://schemas.microsoft.com/office/powerpoint/2010/main" val="4532904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9">
            <a:extLst>
              <a:ext uri="{FF2B5EF4-FFF2-40B4-BE49-F238E27FC236}">
                <a16:creationId xmlns:a16="http://schemas.microsoft.com/office/drawing/2014/main" id="{8E58813B-8130-482B-9E12-4DEF04C87C80}"/>
              </a:ext>
            </a:extLst>
          </p:cNvPr>
          <p:cNvSpPr/>
          <p:nvPr/>
        </p:nvSpPr>
        <p:spPr>
          <a:xfrm rot="10800000" flipV="1">
            <a:off x="2030590" y="1217460"/>
            <a:ext cx="272237" cy="276076"/>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15" name="文本框 14">
            <a:extLst>
              <a:ext uri="{FF2B5EF4-FFF2-40B4-BE49-F238E27FC236}">
                <a16:creationId xmlns:a16="http://schemas.microsoft.com/office/drawing/2014/main" id="{CB9CA528-9DE1-4072-8D79-52428788A0CC}"/>
              </a:ext>
            </a:extLst>
          </p:cNvPr>
          <p:cNvSpPr txBox="1"/>
          <p:nvPr/>
        </p:nvSpPr>
        <p:spPr>
          <a:xfrm>
            <a:off x="2454954" y="1156978"/>
            <a:ext cx="5301447" cy="434861"/>
          </a:xfrm>
          <a:prstGeom prst="rect">
            <a:avLst/>
          </a:prstGeom>
          <a:noFill/>
        </p:spPr>
        <p:txBody>
          <a:bodyPr wrap="none" lIns="91438" tIns="45719" rIns="91438" bIns="45719" rtlCol="0">
            <a:spAutoFit/>
          </a:bodyPr>
          <a:lstStyle/>
          <a:p>
            <a:pPr>
              <a:lnSpc>
                <a:spcPct val="130000"/>
              </a:lnSpc>
            </a:pPr>
            <a:r>
              <a:rPr lang="zh-CN" altLang="zh-CN" dirty="0"/>
              <a:t>噪音样例含有的有效信息通常不能得到充分利用</a:t>
            </a:r>
            <a:endParaRPr lang="zh-CN" altLang="en-US" sz="2000" dirty="0">
              <a:solidFill>
                <a:schemeClr val="tx2"/>
              </a:solidFill>
              <a:latin typeface="Segoe UI Semilight" panose="020B0402040204020203" pitchFamily="34" charset="0"/>
              <a:ea typeface="微软雅黑" panose="020B0503020204020204" pitchFamily="34" charset="-122"/>
              <a:cs typeface="Segoe UI Semilight" panose="020B0402040204020203" pitchFamily="34" charset="0"/>
            </a:endParaRPr>
          </a:p>
        </p:txBody>
      </p:sp>
      <p:cxnSp>
        <p:nvCxnSpPr>
          <p:cNvPr id="16" name="直接连接符 15">
            <a:extLst>
              <a:ext uri="{FF2B5EF4-FFF2-40B4-BE49-F238E27FC236}">
                <a16:creationId xmlns:a16="http://schemas.microsoft.com/office/drawing/2014/main" id="{2B2E94C8-8391-4BC3-9B2F-83502386C056}"/>
              </a:ext>
            </a:extLst>
          </p:cNvPr>
          <p:cNvCxnSpPr>
            <a:cxnSpLocks/>
          </p:cNvCxnSpPr>
          <p:nvPr/>
        </p:nvCxnSpPr>
        <p:spPr>
          <a:xfrm>
            <a:off x="2544660" y="1596941"/>
            <a:ext cx="5365200" cy="35200"/>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1DE38C6C-FAC4-4EEA-B104-C05702B6410D}"/>
              </a:ext>
            </a:extLst>
          </p:cNvPr>
          <p:cNvSpPr/>
          <p:nvPr/>
        </p:nvSpPr>
        <p:spPr>
          <a:xfrm>
            <a:off x="2544660" y="1768221"/>
            <a:ext cx="8486197" cy="2462213"/>
          </a:xfrm>
          <a:prstGeom prst="rect">
            <a:avLst/>
          </a:prstGeom>
          <a:solidFill>
            <a:schemeClr val="bg1">
              <a:lumMod val="95000"/>
            </a:schemeClr>
          </a:solidFill>
        </p:spPr>
        <p:txBody>
          <a:bodyPr wrap="square">
            <a:spAutoFit/>
          </a:bodyPr>
          <a:lstStyle/>
          <a:p>
            <a:r>
              <a:rPr lang="zh-CN" altLang="en-US" sz="1400" b="1" dirty="0"/>
              <a:t>为了解决上述的问题，引入一种</a:t>
            </a:r>
            <a:r>
              <a:rPr lang="en-US" altLang="zh-CN" sz="1400" b="1" dirty="0"/>
              <a:t>two-stage</a:t>
            </a:r>
            <a:r>
              <a:rPr lang="zh-CN" altLang="en-US" sz="1400" b="1" dirty="0"/>
              <a:t>的半监督学习框架。</a:t>
            </a:r>
            <a:endParaRPr lang="en-US" altLang="zh-CN" sz="1400" b="1" dirty="0"/>
          </a:p>
          <a:p>
            <a:endParaRPr lang="en-US" altLang="zh-CN" sz="1400" dirty="0"/>
          </a:p>
          <a:p>
            <a:r>
              <a:rPr lang="zh-CN" altLang="en-US" sz="1400" dirty="0"/>
              <a:t>第一阶段，对每个句子判断其关系类别，筛选出</a:t>
            </a:r>
            <a:r>
              <a:rPr lang="zh-CN" altLang="en-US" sz="1400" b="1" dirty="0">
                <a:solidFill>
                  <a:srgbClr val="C00000"/>
                </a:solidFill>
              </a:rPr>
              <a:t>置信度较低</a:t>
            </a:r>
            <a:r>
              <a:rPr lang="zh-CN" altLang="en-US" sz="1400" dirty="0"/>
              <a:t>的样例为噪音样例。</a:t>
            </a:r>
            <a:endParaRPr lang="en-US" altLang="zh-CN" sz="1400" dirty="0"/>
          </a:p>
          <a:p>
            <a:endParaRPr lang="en-US" altLang="zh-CN" sz="1400" dirty="0"/>
          </a:p>
          <a:p>
            <a:pPr lvl="0">
              <a:defRPr/>
            </a:pPr>
            <a:r>
              <a:rPr lang="zh-CN" altLang="en-US" sz="1400" dirty="0"/>
              <a:t>第二阶段，将噪音样例视为未标注数据，对其使用</a:t>
            </a:r>
            <a:r>
              <a:rPr lang="zh-CN" altLang="en-US" sz="1400" b="1" dirty="0">
                <a:solidFill>
                  <a:srgbClr val="FF0000"/>
                </a:solidFill>
              </a:rPr>
              <a:t>一致性文本增强</a:t>
            </a:r>
            <a:r>
              <a:rPr lang="zh-CN" altLang="en-US" sz="1400" dirty="0"/>
              <a:t>的方法：</a:t>
            </a:r>
            <a:r>
              <a:rPr lang="zh-CN" altLang="zh-CN" sz="1400" dirty="0"/>
              <a:t>将文本增强作为可控的扰动加入到样本中</a:t>
            </a:r>
            <a:r>
              <a:rPr lang="zh-CN" altLang="en-US" sz="1400" dirty="0"/>
              <a:t>，</a:t>
            </a:r>
            <a:r>
              <a:rPr lang="zh-CN" altLang="zh-CN" sz="1400" dirty="0"/>
              <a:t>约束模型对加入扰动的噪声样本做出一致</a:t>
            </a:r>
            <a:r>
              <a:rPr lang="zh-CN" altLang="en-US" sz="1400" dirty="0"/>
              <a:t>的</a:t>
            </a:r>
            <a:r>
              <a:rPr lang="zh-CN" altLang="zh-CN" sz="1400" dirty="0"/>
              <a:t>预测</a:t>
            </a:r>
            <a:r>
              <a:rPr lang="zh-CN" altLang="en-US" sz="1400" dirty="0"/>
              <a:t>，促使模型充分利用噪声样例包括的信息。</a:t>
            </a:r>
            <a:endParaRPr lang="en-US" altLang="zh-CN" sz="1400" dirty="0"/>
          </a:p>
          <a:p>
            <a:pPr lvl="0">
              <a:defRPr/>
            </a:pPr>
            <a:endParaRPr lang="en-US" altLang="zh-CN" sz="1400" dirty="0"/>
          </a:p>
          <a:p>
            <a:pPr lvl="0">
              <a:defRPr/>
            </a:pPr>
            <a:r>
              <a:rPr lang="zh-CN" altLang="en-US" sz="1400" dirty="0"/>
              <a:t>同时，根据分类器对未标注数据的输出结果，重新标注。</a:t>
            </a:r>
            <a:endParaRPr lang="en-US" altLang="zh-CN" sz="1400" dirty="0"/>
          </a:p>
          <a:p>
            <a:endParaRPr lang="en-US" altLang="zh-CN" sz="1400" dirty="0"/>
          </a:p>
          <a:p>
            <a:r>
              <a:rPr lang="zh-CN" altLang="en-US" sz="1400" dirty="0"/>
              <a:t>重标时，对重新标注的标签</a:t>
            </a:r>
            <a:r>
              <a:rPr lang="zh-CN" altLang="en-US" sz="1400" b="1" dirty="0">
                <a:solidFill>
                  <a:srgbClr val="FF0000"/>
                </a:solidFill>
              </a:rPr>
              <a:t>做个评估</a:t>
            </a:r>
            <a:r>
              <a:rPr lang="zh-CN" altLang="en-US" sz="1400" dirty="0"/>
              <a:t>，避免重标引入更多噪音。评估标准，不仅基于</a:t>
            </a:r>
            <a:r>
              <a:rPr lang="en-US" altLang="zh-CN" sz="1400" dirty="0" err="1"/>
              <a:t>softmax</a:t>
            </a:r>
            <a:r>
              <a:rPr lang="zh-CN" altLang="en-US" sz="1400" dirty="0"/>
              <a:t>层的输出概率，而且基于网络预测的不确定性。</a:t>
            </a:r>
            <a:endParaRPr lang="en-US" altLang="zh-CN" sz="1400" dirty="0"/>
          </a:p>
        </p:txBody>
      </p:sp>
      <p:pic>
        <p:nvPicPr>
          <p:cNvPr id="18" name="图片 17">
            <a:extLst>
              <a:ext uri="{FF2B5EF4-FFF2-40B4-BE49-F238E27FC236}">
                <a16:creationId xmlns:a16="http://schemas.microsoft.com/office/drawing/2014/main" id="{22357758-18F4-46ED-B177-6D41B9AE1B58}"/>
              </a:ext>
            </a:extLst>
          </p:cNvPr>
          <p:cNvPicPr>
            <a:picLocks noChangeAspect="1"/>
          </p:cNvPicPr>
          <p:nvPr/>
        </p:nvPicPr>
        <p:blipFill>
          <a:blip r:embed="rId3"/>
          <a:stretch>
            <a:fillRect/>
          </a:stretch>
        </p:blipFill>
        <p:spPr>
          <a:xfrm>
            <a:off x="2694972" y="4415144"/>
            <a:ext cx="7292972" cy="2354784"/>
          </a:xfrm>
          <a:prstGeom prst="rect">
            <a:avLst/>
          </a:prstGeom>
        </p:spPr>
      </p:pic>
      <p:sp>
        <p:nvSpPr>
          <p:cNvPr id="19" name="矩形 18">
            <a:extLst>
              <a:ext uri="{FF2B5EF4-FFF2-40B4-BE49-F238E27FC236}">
                <a16:creationId xmlns:a16="http://schemas.microsoft.com/office/drawing/2014/main" id="{E9B9907F-6D0D-4CAA-9CAC-29CE9637D119}"/>
              </a:ext>
            </a:extLst>
          </p:cNvPr>
          <p:cNvSpPr/>
          <p:nvPr/>
        </p:nvSpPr>
        <p:spPr>
          <a:xfrm>
            <a:off x="4935739" y="4415144"/>
            <a:ext cx="1405719" cy="2830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solidFill>
                  <a:schemeClr val="tx1">
                    <a:lumMod val="85000"/>
                    <a:lumOff val="15000"/>
                  </a:schemeClr>
                </a:solidFill>
              </a:rPr>
              <a:t>warm-up training</a:t>
            </a:r>
            <a:endParaRPr lang="zh-CN" altLang="en-US" sz="1200" b="1" dirty="0">
              <a:solidFill>
                <a:schemeClr val="tx1">
                  <a:lumMod val="85000"/>
                  <a:lumOff val="15000"/>
                </a:schemeClr>
              </a:solidFill>
            </a:endParaRPr>
          </a:p>
        </p:txBody>
      </p:sp>
    </p:spTree>
    <p:extLst>
      <p:ext uri="{BB962C8B-B14F-4D97-AF65-F5344CB8AC3E}">
        <p14:creationId xmlns:p14="http://schemas.microsoft.com/office/powerpoint/2010/main" val="2256527811"/>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010DB2FE-F3EF-4895-8B2D-F250ACCD26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7937" y="1143000"/>
            <a:ext cx="7096125" cy="4429125"/>
          </a:xfrm>
          <a:prstGeom prst="rect">
            <a:avLst/>
          </a:prstGeom>
        </p:spPr>
      </p:pic>
      <p:sp>
        <p:nvSpPr>
          <p:cNvPr id="7" name="矩形 6">
            <a:extLst>
              <a:ext uri="{FF2B5EF4-FFF2-40B4-BE49-F238E27FC236}">
                <a16:creationId xmlns:a16="http://schemas.microsoft.com/office/drawing/2014/main" id="{302602DF-0427-4847-A3DB-C7FEB55D642F}"/>
              </a:ext>
            </a:extLst>
          </p:cNvPr>
          <p:cNvSpPr/>
          <p:nvPr/>
        </p:nvSpPr>
        <p:spPr>
          <a:xfrm>
            <a:off x="5090615" y="1143001"/>
            <a:ext cx="4421875" cy="4029500"/>
          </a:xfrm>
          <a:prstGeom prst="rect">
            <a:avLst/>
          </a:prstGeom>
          <a:noFill/>
          <a:ln>
            <a:solidFill>
              <a:srgbClr val="C0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06567D06-B2AA-47CB-A1B1-FDE48CDBBC55}"/>
              </a:ext>
            </a:extLst>
          </p:cNvPr>
          <p:cNvSpPr txBox="1"/>
          <p:nvPr/>
        </p:nvSpPr>
        <p:spPr>
          <a:xfrm>
            <a:off x="9644062" y="1924333"/>
            <a:ext cx="2101756" cy="738664"/>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r>
              <a:rPr lang="zh-CN" altLang="en-US" sz="1400" b="1" dirty="0"/>
              <a:t>约束模型做出一致性的预测，使模型能够从中学到更多监督信息</a:t>
            </a:r>
          </a:p>
        </p:txBody>
      </p:sp>
      <mc:AlternateContent xmlns:mc="http://schemas.openxmlformats.org/markup-compatibility/2006" xmlns:a14="http://schemas.microsoft.com/office/drawing/2010/main">
        <mc:Choice Requires="a14">
          <p:sp>
            <p:nvSpPr>
              <p:cNvPr id="10" name="矩形 9">
                <a:extLst>
                  <a:ext uri="{FF2B5EF4-FFF2-40B4-BE49-F238E27FC236}">
                    <a16:creationId xmlns:a16="http://schemas.microsoft.com/office/drawing/2014/main" id="{C48AF676-1C83-4556-BEE6-0F0918821C15}"/>
                  </a:ext>
                </a:extLst>
              </p:cNvPr>
              <p:cNvSpPr/>
              <p:nvPr/>
            </p:nvSpPr>
            <p:spPr>
              <a:xfrm>
                <a:off x="6132513" y="1060204"/>
                <a:ext cx="5094793" cy="94692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a:rPr lang="zh-CN" altLang="en-US">
                              <a:latin typeface="Cambria Math" panose="02040503050406030204" pitchFamily="18" charset="0"/>
                            </a:rPr>
                            <m:t>ℒ</m:t>
                          </m:r>
                        </m:e>
                        <m:sub>
                          <m:r>
                            <a:rPr lang="zh-CN" altLang="en-US" i="1">
                              <a:latin typeface="Cambria Math" panose="02040503050406030204" pitchFamily="18" charset="0"/>
                            </a:rPr>
                            <m:t>𝐾𝐿</m:t>
                          </m:r>
                        </m:sub>
                      </m:sSub>
                      <m:r>
                        <a:rPr lang="zh-CN" altLang="en-US" i="0">
                          <a:latin typeface="Cambria Math" panose="02040503050406030204" pitchFamily="18" charset="0"/>
                        </a:rPr>
                        <m:t>=</m:t>
                      </m:r>
                      <m:nary>
                        <m:naryPr>
                          <m:chr m:val="∑"/>
                          <m:limLoc m:val="undOvr"/>
                          <m:grow m:val="on"/>
                          <m:supHide m:val="on"/>
                          <m:ctrlPr>
                            <a:rPr lang="zh-CN" altLang="en-US" i="1">
                              <a:latin typeface="Cambria Math" panose="02040503050406030204" pitchFamily="18" charset="0"/>
                            </a:rPr>
                          </m:ctrlPr>
                        </m:naryPr>
                        <m:sub>
                          <m:r>
                            <a:rPr lang="zh-CN" altLang="en-US" i="1">
                              <a:latin typeface="Cambria Math" panose="02040503050406030204" pitchFamily="18" charset="0"/>
                            </a:rPr>
                            <m:t>𝑥</m:t>
                          </m:r>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𝑋</m:t>
                              </m:r>
                            </m:e>
                            <m:sub>
                              <m:r>
                                <m:rPr>
                                  <m:nor/>
                                </m:rPr>
                                <a:rPr lang="zh-CN" altLang="en-US" i="1">
                                  <a:latin typeface="Cambria Math" panose="02040503050406030204" pitchFamily="18" charset="0"/>
                                </a:rPr>
                                <m:t>noisy</m:t>
                              </m:r>
                              <m:r>
                                <m:rPr>
                                  <m:nor/>
                                </m:rPr>
                                <a:rPr lang="zh-CN" altLang="en-US" i="1">
                                  <a:latin typeface="Cambria Math" panose="02040503050406030204" pitchFamily="18" charset="0"/>
                                </a:rPr>
                                <m:t> </m:t>
                              </m:r>
                            </m:sub>
                          </m:sSub>
                        </m:sub>
                        <m:sup/>
                        <m:e>
                          <m:r>
                            <a:rPr lang="zh-CN" altLang="en-US" i="0">
                              <a:latin typeface="Cambria Math" panose="02040503050406030204" pitchFamily="18" charset="0"/>
                            </a:rPr>
                            <m:t> </m:t>
                          </m:r>
                        </m:e>
                      </m:nary>
                      <m:r>
                        <a:rPr lang="zh-CN" altLang="en-US" i="1">
                          <a:latin typeface="Cambria Math" panose="02040503050406030204" pitchFamily="18" charset="0"/>
                        </a:rPr>
                        <m:t>𝐾𝐿</m:t>
                      </m:r>
                      <m:d>
                        <m:dPr>
                          <m:begChr m:val="["/>
                          <m:endChr m:val="]"/>
                          <m:ctrlPr>
                            <a:rPr lang="zh-CN" altLang="en-US" i="1">
                              <a:latin typeface="Cambria Math" panose="02040503050406030204" pitchFamily="18" charset="0"/>
                            </a:rPr>
                          </m:ctrlPr>
                        </m:dPr>
                        <m:e>
                          <m:r>
                            <a:rPr lang="zh-CN" altLang="en-US" i="1">
                              <a:latin typeface="Cambria Math" panose="02040503050406030204" pitchFamily="18" charset="0"/>
                            </a:rPr>
                            <m:t>𝑝</m:t>
                          </m:r>
                          <m:r>
                            <a:rPr lang="zh-CN" altLang="en-US" i="0">
                              <a:latin typeface="Cambria Math" panose="02040503050406030204" pitchFamily="18" charset="0"/>
                            </a:rPr>
                            <m:t>(</m:t>
                          </m:r>
                          <m:r>
                            <a:rPr lang="zh-CN" altLang="en-US" i="1">
                              <a:latin typeface="Cambria Math" panose="02040503050406030204" pitchFamily="18" charset="0"/>
                            </a:rPr>
                            <m:t>𝑟</m:t>
                          </m:r>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q</m:t>
                              </m:r>
                            </m:e>
                            <m:sub>
                              <m:r>
                                <a:rPr lang="zh-CN" altLang="en-US" i="1">
                                  <a:latin typeface="Cambria Math" panose="02040503050406030204" pitchFamily="18" charset="0"/>
                                </a:rPr>
                                <m:t>𝑤</m:t>
                              </m:r>
                            </m:sub>
                          </m:sSub>
                          <m:r>
                            <a:rPr lang="zh-CN" altLang="en-US" i="0">
                              <a:latin typeface="Cambria Math" panose="02040503050406030204" pitchFamily="18" charset="0"/>
                            </a:rPr>
                            <m:t>,</m:t>
                          </m:r>
                          <m:r>
                            <a:rPr lang="zh-CN" altLang="en-US" i="1">
                              <a:latin typeface="Cambria Math" panose="02040503050406030204" pitchFamily="18" charset="0"/>
                            </a:rPr>
                            <m:t>𝜃</m:t>
                          </m:r>
                          <m:r>
                            <a:rPr lang="zh-CN" altLang="en-US" i="0">
                              <a:latin typeface="Cambria Math" panose="02040503050406030204" pitchFamily="18" charset="0"/>
                            </a:rPr>
                            <m:t>)∥</m:t>
                          </m:r>
                          <m:r>
                            <a:rPr lang="zh-CN" altLang="en-US" i="1">
                              <a:latin typeface="Cambria Math" panose="02040503050406030204" pitchFamily="18" charset="0"/>
                            </a:rPr>
                            <m:t>𝑝</m:t>
                          </m:r>
                          <m:d>
                            <m:dPr>
                              <m:ctrlPr>
                                <a:rPr lang="zh-CN" altLang="en-US" i="1">
                                  <a:latin typeface="Cambria Math" panose="02040503050406030204" pitchFamily="18" charset="0"/>
                                </a:rPr>
                              </m:ctrlPr>
                            </m:dPr>
                            <m:e>
                              <m:r>
                                <a:rPr lang="zh-CN" altLang="en-US" i="1">
                                  <a:latin typeface="Cambria Math" panose="02040503050406030204" pitchFamily="18" charset="0"/>
                                </a:rPr>
                                <m:t>𝑟</m:t>
                              </m:r>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m:rPr>
                                      <m:sty m:val="p"/>
                                    </m:rPr>
                                    <a:rPr lang="zh-CN" altLang="en-US" i="0">
                                      <a:latin typeface="Cambria Math" panose="02040503050406030204" pitchFamily="18" charset="0"/>
                                    </a:rPr>
                                    <m:t>q</m:t>
                                  </m:r>
                                </m:e>
                                <m:sub>
                                  <m:r>
                                    <a:rPr lang="zh-CN" altLang="en-US" i="1">
                                      <a:latin typeface="Cambria Math" panose="02040503050406030204" pitchFamily="18" charset="0"/>
                                    </a:rPr>
                                    <m:t>𝑠</m:t>
                                  </m:r>
                                </m:sub>
                              </m:sSub>
                              <m:r>
                                <a:rPr lang="zh-CN" altLang="en-US" i="0">
                                  <a:latin typeface="Cambria Math" panose="02040503050406030204" pitchFamily="18" charset="0"/>
                                </a:rPr>
                                <m:t>,</m:t>
                              </m:r>
                              <m:r>
                                <a:rPr lang="zh-CN" altLang="en-US" i="1">
                                  <a:latin typeface="Cambria Math" panose="02040503050406030204" pitchFamily="18" charset="0"/>
                                </a:rPr>
                                <m:t>𝜃</m:t>
                              </m:r>
                            </m:e>
                          </m:d>
                        </m:e>
                      </m:d>
                    </m:oMath>
                  </m:oMathPara>
                </a14:m>
                <a:endParaRPr lang="zh-CN" altLang="en-US" dirty="0"/>
              </a:p>
            </p:txBody>
          </p:sp>
        </mc:Choice>
        <mc:Fallback xmlns="">
          <p:sp>
            <p:nvSpPr>
              <p:cNvPr id="10" name="矩形 9">
                <a:extLst>
                  <a:ext uri="{FF2B5EF4-FFF2-40B4-BE49-F238E27FC236}">
                    <a16:creationId xmlns:a16="http://schemas.microsoft.com/office/drawing/2014/main" id="{C48AF676-1C83-4556-BEE6-0F0918821C15}"/>
                  </a:ext>
                </a:extLst>
              </p:cNvPr>
              <p:cNvSpPr>
                <a:spLocks noRot="1" noChangeAspect="1" noMove="1" noResize="1" noEditPoints="1" noAdjustHandles="1" noChangeArrowheads="1" noChangeShapeType="1" noTextEdit="1"/>
              </p:cNvSpPr>
              <p:nvPr/>
            </p:nvSpPr>
            <p:spPr>
              <a:xfrm>
                <a:off x="6132513" y="1060204"/>
                <a:ext cx="5094793" cy="946926"/>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矩形 10">
                <a:extLst>
                  <a:ext uri="{FF2B5EF4-FFF2-40B4-BE49-F238E27FC236}">
                    <a16:creationId xmlns:a16="http://schemas.microsoft.com/office/drawing/2014/main" id="{D46DB8F6-7280-41B8-8DC6-B40ACF626B23}"/>
                  </a:ext>
                </a:extLst>
              </p:cNvPr>
              <p:cNvSpPr/>
              <p:nvPr/>
            </p:nvSpPr>
            <p:spPr>
              <a:xfrm>
                <a:off x="5753549" y="5330278"/>
                <a:ext cx="2661626" cy="38472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a:latin typeface="Cambria Math" panose="02040503050406030204" pitchFamily="18" charset="0"/>
                        </a:rPr>
                        <m:t>ℒ</m:t>
                      </m:r>
                      <m:sSub>
                        <m:sSubPr>
                          <m:ctrlPr>
                            <a:rPr lang="zh-CN" altLang="en-US" i="1">
                              <a:latin typeface="Cambria Math" panose="02040503050406030204" pitchFamily="18" charset="0"/>
                            </a:rPr>
                          </m:ctrlPr>
                        </m:sSubPr>
                        <m:e>
                          <m:sSub>
                            <m:sSubPr>
                              <m:ctrlPr>
                                <a:rPr lang="zh-CN" altLang="en-US" i="1">
                                  <a:latin typeface="Cambria Math" panose="02040503050406030204" pitchFamily="18" charset="0"/>
                                </a:rPr>
                              </m:ctrlPr>
                            </m:sSubPr>
                            <m:e>
                              <m:sSub>
                                <m:sSubPr>
                                  <m:ctrlPr>
                                    <a:rPr lang="zh-CN" altLang="en-US" i="1">
                                      <a:latin typeface="Cambria Math" panose="02040503050406030204" pitchFamily="18" charset="0"/>
                                    </a:rPr>
                                  </m:ctrlPr>
                                </m:sSubPr>
                                <m:e>
                                  <m:r>
                                    <a:rPr lang="zh-CN" altLang="en-US" i="0">
                                      <a:latin typeface="Cambria Math" panose="02040503050406030204" pitchFamily="18" charset="0"/>
                                    </a:rPr>
                                    <m:t>=</m:t>
                                  </m:r>
                                  <m:r>
                                    <a:rPr lang="zh-CN" altLang="en-US" i="0">
                                      <a:latin typeface="Cambria Math" panose="02040503050406030204" pitchFamily="18" charset="0"/>
                                    </a:rPr>
                                    <m:t>ℒ</m:t>
                                  </m:r>
                                </m:e>
                                <m:sub>
                                  <m:r>
                                    <a:rPr lang="zh-CN" altLang="en-US" i="1">
                                      <a:latin typeface="Cambria Math" panose="02040503050406030204" pitchFamily="18" charset="0"/>
                                    </a:rPr>
                                    <m:t>𝑐</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1</m:t>
                                  </m:r>
                                </m:sub>
                              </m:sSub>
                              <m:r>
                                <a:rPr lang="zh-CN" altLang="en-US" i="0">
                                  <a:latin typeface="Cambria Math" panose="02040503050406030204" pitchFamily="18" charset="0"/>
                                </a:rPr>
                                <m:t>ℒ</m:t>
                              </m:r>
                            </m:e>
                            <m:sub>
                              <m:r>
                                <a:rPr lang="zh-CN" altLang="en-US" i="1">
                                  <a:latin typeface="Cambria Math" panose="02040503050406030204" pitchFamily="18" charset="0"/>
                                </a:rPr>
                                <m:t>𝑢</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𝜆</m:t>
                              </m:r>
                            </m:e>
                            <m:sub>
                              <m:r>
                                <a:rPr lang="zh-CN" altLang="en-US" i="0">
                                  <a:latin typeface="Cambria Math" panose="02040503050406030204" pitchFamily="18" charset="0"/>
                                </a:rPr>
                                <m:t>2</m:t>
                              </m:r>
                            </m:sub>
                          </m:sSub>
                          <m:r>
                            <a:rPr lang="zh-CN" altLang="en-US" i="0">
                              <a:latin typeface="Cambria Math" panose="02040503050406030204" pitchFamily="18" charset="0"/>
                            </a:rPr>
                            <m:t>ℒ</m:t>
                          </m:r>
                        </m:e>
                        <m:sub>
                          <m:r>
                            <a:rPr lang="zh-CN" altLang="en-US" i="1">
                              <a:latin typeface="Cambria Math" panose="02040503050406030204" pitchFamily="18" charset="0"/>
                            </a:rPr>
                            <m:t>𝐾𝐿</m:t>
                          </m:r>
                        </m:sub>
                      </m:sSub>
                    </m:oMath>
                  </m:oMathPara>
                </a14:m>
                <a:endParaRPr lang="zh-CN" altLang="en-US" dirty="0"/>
              </a:p>
            </p:txBody>
          </p:sp>
        </mc:Choice>
        <mc:Fallback xmlns="">
          <p:sp>
            <p:nvSpPr>
              <p:cNvPr id="11" name="矩形 10">
                <a:extLst>
                  <a:ext uri="{FF2B5EF4-FFF2-40B4-BE49-F238E27FC236}">
                    <a16:creationId xmlns:a16="http://schemas.microsoft.com/office/drawing/2014/main" id="{D46DB8F6-7280-41B8-8DC6-B40ACF626B23}"/>
                  </a:ext>
                </a:extLst>
              </p:cNvPr>
              <p:cNvSpPr>
                <a:spLocks noRot="1" noChangeAspect="1" noMove="1" noResize="1" noEditPoints="1" noAdjustHandles="1" noChangeArrowheads="1" noChangeShapeType="1" noTextEdit="1"/>
              </p:cNvSpPr>
              <p:nvPr/>
            </p:nvSpPr>
            <p:spPr>
              <a:xfrm>
                <a:off x="5753549" y="5330278"/>
                <a:ext cx="2661626" cy="384721"/>
              </a:xfrm>
              <a:prstGeom prst="rect">
                <a:avLst/>
              </a:prstGeom>
              <a:blipFill>
                <a:blip r:embed="rId5"/>
                <a:stretch>
                  <a:fillRect b="-1587"/>
                </a:stretch>
              </a:blipFill>
            </p:spPr>
            <p:txBody>
              <a:bodyPr/>
              <a:lstStyle/>
              <a:p>
                <a:r>
                  <a:rPr lang="zh-CN" altLang="en-US">
                    <a:noFill/>
                  </a:rPr>
                  <a:t> </a:t>
                </a:r>
              </a:p>
            </p:txBody>
          </p:sp>
        </mc:Fallback>
      </mc:AlternateContent>
      <p:sp>
        <p:nvSpPr>
          <p:cNvPr id="2" name="矩形 1">
            <a:extLst>
              <a:ext uri="{FF2B5EF4-FFF2-40B4-BE49-F238E27FC236}">
                <a16:creationId xmlns:a16="http://schemas.microsoft.com/office/drawing/2014/main" id="{D408AB96-A481-4D67-9860-2890BF261D66}"/>
              </a:ext>
            </a:extLst>
          </p:cNvPr>
          <p:cNvSpPr/>
          <p:nvPr/>
        </p:nvSpPr>
        <p:spPr>
          <a:xfrm>
            <a:off x="1636734" y="5954340"/>
            <a:ext cx="11607452" cy="738664"/>
          </a:xfrm>
          <a:prstGeom prst="rect">
            <a:avLst/>
          </a:prstGeom>
        </p:spPr>
        <p:txBody>
          <a:bodyPr wrap="square">
            <a:spAutoFit/>
          </a:bodyPr>
          <a:lstStyle/>
          <a:p>
            <a:r>
              <a:rPr lang="en-US" altLang="zh-CN" sz="1400" dirty="0">
                <a:solidFill>
                  <a:srgbClr val="4E96BA"/>
                </a:solidFill>
              </a:rPr>
              <a:t>[1] </a:t>
            </a:r>
            <a:r>
              <a:rPr lang="zh-CN" altLang="en-US" sz="1400" dirty="0">
                <a:solidFill>
                  <a:srgbClr val="4E96BA"/>
                </a:solidFill>
              </a:rPr>
              <a:t>Unsupervised Data Augmentation for Consistency Training</a:t>
            </a:r>
            <a:endParaRPr lang="en-US" altLang="zh-CN" sz="1400" dirty="0">
              <a:solidFill>
                <a:srgbClr val="4E96BA"/>
              </a:solidFill>
            </a:endParaRPr>
          </a:p>
          <a:p>
            <a:r>
              <a:rPr lang="en-US" altLang="zh-CN" sz="1400" dirty="0">
                <a:solidFill>
                  <a:srgbClr val="4E96BA"/>
                </a:solidFill>
              </a:rPr>
              <a:t>[2] </a:t>
            </a:r>
            <a:r>
              <a:rPr lang="zh-CN" altLang="en-US" sz="1400" dirty="0">
                <a:solidFill>
                  <a:srgbClr val="4E96BA"/>
                </a:solidFill>
              </a:rPr>
              <a:t>FixMatch: Simplifying Semi-Supervised Learning with Consistency and Confidence</a:t>
            </a:r>
          </a:p>
          <a:p>
            <a:r>
              <a:rPr lang="en-US" altLang="zh-CN" sz="1400" dirty="0">
                <a:solidFill>
                  <a:srgbClr val="4E96BA"/>
                </a:solidFill>
              </a:rPr>
              <a:t>[3] In Defense of Pseudo-Labeling: An Uncertainty-Aware Pseudo-label Selection Framework for Semi-Supervised Learning</a:t>
            </a:r>
            <a:endParaRPr lang="zh-CN" altLang="en-US" sz="1400" dirty="0">
              <a:solidFill>
                <a:srgbClr val="4E96BA"/>
              </a:solidFill>
            </a:endParaRPr>
          </a:p>
        </p:txBody>
      </p:sp>
      <p:sp>
        <p:nvSpPr>
          <p:cNvPr id="4" name="文本框 3">
            <a:extLst>
              <a:ext uri="{FF2B5EF4-FFF2-40B4-BE49-F238E27FC236}">
                <a16:creationId xmlns:a16="http://schemas.microsoft.com/office/drawing/2014/main" id="{2B8AFCB2-7528-44ED-A361-2BE5C2610572}"/>
              </a:ext>
            </a:extLst>
          </p:cNvPr>
          <p:cNvSpPr txBox="1"/>
          <p:nvPr/>
        </p:nvSpPr>
        <p:spPr>
          <a:xfrm>
            <a:off x="7736950" y="3865178"/>
            <a:ext cx="1227551" cy="461665"/>
          </a:xfrm>
          <a:prstGeom prst="rect">
            <a:avLst/>
          </a:prstGeom>
          <a:noFill/>
        </p:spPr>
        <p:txBody>
          <a:bodyPr wrap="square" rtlCol="0">
            <a:spAutoFit/>
          </a:bodyPr>
          <a:lstStyle/>
          <a:p>
            <a:r>
              <a:rPr lang="zh-CN" altLang="en-US" sz="1200" dirty="0">
                <a:solidFill>
                  <a:srgbClr val="C00000"/>
                </a:solidFill>
              </a:rPr>
              <a:t>对模型预测不确定性的评估</a:t>
            </a:r>
          </a:p>
        </p:txBody>
      </p:sp>
      <p:sp>
        <p:nvSpPr>
          <p:cNvPr id="5" name="椭圆 4">
            <a:extLst>
              <a:ext uri="{FF2B5EF4-FFF2-40B4-BE49-F238E27FC236}">
                <a16:creationId xmlns:a16="http://schemas.microsoft.com/office/drawing/2014/main" id="{CAD798FE-5291-49EB-9B7D-B91F2750E8D1}"/>
              </a:ext>
            </a:extLst>
          </p:cNvPr>
          <p:cNvSpPr/>
          <p:nvPr/>
        </p:nvSpPr>
        <p:spPr>
          <a:xfrm>
            <a:off x="7440460" y="3745282"/>
            <a:ext cx="1766170" cy="94692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56898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a:spLocks noChangeArrowheads="1"/>
          </p:cNvSpPr>
          <p:nvPr/>
        </p:nvSpPr>
        <p:spPr bwMode="auto">
          <a:xfrm>
            <a:off x="7191909" y="1273554"/>
            <a:ext cx="1781907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4" name="圆角矩形 5">
            <a:extLst>
              <a:ext uri="{FF2B5EF4-FFF2-40B4-BE49-F238E27FC236}">
                <a16:creationId xmlns:a16="http://schemas.microsoft.com/office/drawing/2014/main" id="{B72479E7-D82A-4E76-A757-A8D2CA2900A8}"/>
              </a:ext>
            </a:extLst>
          </p:cNvPr>
          <p:cNvSpPr/>
          <p:nvPr/>
        </p:nvSpPr>
        <p:spPr>
          <a:xfrm rot="10800000" flipV="1">
            <a:off x="2082383" y="1232498"/>
            <a:ext cx="272237" cy="276076"/>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5" name="文本框 4">
            <a:extLst>
              <a:ext uri="{FF2B5EF4-FFF2-40B4-BE49-F238E27FC236}">
                <a16:creationId xmlns:a16="http://schemas.microsoft.com/office/drawing/2014/main" id="{5837B03C-6329-4A88-989A-48052663B8AD}"/>
              </a:ext>
            </a:extLst>
          </p:cNvPr>
          <p:cNvSpPr txBox="1"/>
          <p:nvPr/>
        </p:nvSpPr>
        <p:spPr>
          <a:xfrm>
            <a:off x="2506752" y="1159181"/>
            <a:ext cx="4288349" cy="452879"/>
          </a:xfrm>
          <a:prstGeom prst="rect">
            <a:avLst/>
          </a:prstGeom>
          <a:noFill/>
        </p:spPr>
        <p:txBody>
          <a:bodyPr wrap="none" lIns="91438" tIns="45719" rIns="91438" bIns="45719" rtlCol="0">
            <a:spAutoFit/>
          </a:bodyPr>
          <a:lstStyle/>
          <a:p>
            <a:pPr>
              <a:lnSpc>
                <a:spcPct val="130000"/>
              </a:lnSpc>
            </a:pPr>
            <a:r>
              <a:rPr lang="zh-CN" altLang="en-US" sz="2000" dirty="0">
                <a:solidFill>
                  <a:srgbClr val="2C1C5B"/>
                </a:solidFill>
                <a:latin typeface="Segoe UI Semilight" panose="020B0402040204020203" pitchFamily="34" charset="0"/>
                <a:cs typeface="Segoe UI Semilight" panose="020B0402040204020203" pitchFamily="34" charset="0"/>
              </a:rPr>
              <a:t>不能考虑到不同类别的学习难度不同</a:t>
            </a:r>
          </a:p>
        </p:txBody>
      </p:sp>
      <p:cxnSp>
        <p:nvCxnSpPr>
          <p:cNvPr id="6" name="直接连接符 5">
            <a:extLst>
              <a:ext uri="{FF2B5EF4-FFF2-40B4-BE49-F238E27FC236}">
                <a16:creationId xmlns:a16="http://schemas.microsoft.com/office/drawing/2014/main" id="{B1C2EB5F-4B4B-4A29-AC27-8DB5A31CC7DC}"/>
              </a:ext>
            </a:extLst>
          </p:cNvPr>
          <p:cNvCxnSpPr>
            <a:cxnSpLocks/>
          </p:cNvCxnSpPr>
          <p:nvPr/>
        </p:nvCxnSpPr>
        <p:spPr>
          <a:xfrm>
            <a:off x="2591171" y="1612060"/>
            <a:ext cx="4203930" cy="27581"/>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9BF5A37A-9CFF-4C2B-A9CB-EEE071CD2054}"/>
              </a:ext>
            </a:extLst>
          </p:cNvPr>
          <p:cNvSpPr/>
          <p:nvPr/>
        </p:nvSpPr>
        <p:spPr>
          <a:xfrm>
            <a:off x="2591171" y="1714939"/>
            <a:ext cx="6096000" cy="700000"/>
          </a:xfrm>
          <a:prstGeom prst="rect">
            <a:avLst/>
          </a:prstGeom>
        </p:spPr>
        <p:txBody>
          <a:bodyPr>
            <a:spAutoFit/>
          </a:bodyPr>
          <a:lstStyle/>
          <a:p>
            <a:pPr>
              <a:lnSpc>
                <a:spcPct val="150000"/>
              </a:lnSpc>
            </a:pPr>
            <a:r>
              <a:rPr lang="zh-CN" altLang="en-US" sz="1400" dirty="0"/>
              <a:t>根据每个类别在不同阶段的学习效果，</a:t>
            </a:r>
            <a:r>
              <a:rPr lang="zh-CN" altLang="en-US" sz="1400" b="1" dirty="0">
                <a:solidFill>
                  <a:srgbClr val="C00000"/>
                </a:solidFill>
              </a:rPr>
              <a:t>动态调整阈值</a:t>
            </a:r>
            <a:endParaRPr lang="en-US" altLang="zh-CN" sz="1400" b="1" dirty="0">
              <a:solidFill>
                <a:srgbClr val="C00000"/>
              </a:solidFill>
            </a:endParaRPr>
          </a:p>
          <a:p>
            <a:pPr>
              <a:lnSpc>
                <a:spcPct val="150000"/>
              </a:lnSpc>
            </a:pPr>
            <a:r>
              <a:rPr lang="en-US" altLang="zh-CN" sz="1400" dirty="0"/>
              <a:t>=&gt;</a:t>
            </a:r>
            <a:r>
              <a:rPr lang="zh-CN" altLang="en-US" sz="1400" dirty="0"/>
              <a:t>让分布不平衡的类别、更难学习的类别，被模型充分训练。</a:t>
            </a:r>
            <a:endParaRPr lang="en-US" altLang="zh-CN" sz="1400" dirty="0"/>
          </a:p>
        </p:txBody>
      </p:sp>
      <p:pic>
        <p:nvPicPr>
          <p:cNvPr id="8" name="图片 7">
            <a:extLst>
              <a:ext uri="{FF2B5EF4-FFF2-40B4-BE49-F238E27FC236}">
                <a16:creationId xmlns:a16="http://schemas.microsoft.com/office/drawing/2014/main" id="{676761A8-4882-4724-B3B7-02B31B545E0B}"/>
              </a:ext>
            </a:extLst>
          </p:cNvPr>
          <p:cNvPicPr>
            <a:picLocks noChangeAspect="1"/>
          </p:cNvPicPr>
          <p:nvPr/>
        </p:nvPicPr>
        <p:blipFill>
          <a:blip r:embed="rId3"/>
          <a:stretch>
            <a:fillRect/>
          </a:stretch>
        </p:blipFill>
        <p:spPr>
          <a:xfrm>
            <a:off x="2506752" y="2392247"/>
            <a:ext cx="8951986" cy="2475400"/>
          </a:xfrm>
          <a:prstGeom prst="rect">
            <a:avLst/>
          </a:prstGeom>
        </p:spPr>
      </p:pic>
      <p:sp>
        <p:nvSpPr>
          <p:cNvPr id="9" name="矩形 8">
            <a:extLst>
              <a:ext uri="{FF2B5EF4-FFF2-40B4-BE49-F238E27FC236}">
                <a16:creationId xmlns:a16="http://schemas.microsoft.com/office/drawing/2014/main" id="{E0FFFB3E-049E-4BF2-91BF-AEEC4175A44A}"/>
              </a:ext>
            </a:extLst>
          </p:cNvPr>
          <p:cNvSpPr/>
          <p:nvPr/>
        </p:nvSpPr>
        <p:spPr>
          <a:xfrm>
            <a:off x="2354620" y="4867647"/>
            <a:ext cx="7904728" cy="1346331"/>
          </a:xfrm>
          <a:prstGeom prst="rect">
            <a:avLst/>
          </a:prstGeom>
        </p:spPr>
        <p:txBody>
          <a:bodyPr wrap="none">
            <a:spAutoFit/>
          </a:bodyPr>
          <a:lstStyle/>
          <a:p>
            <a:pPr>
              <a:lnSpc>
                <a:spcPct val="150000"/>
              </a:lnSpc>
            </a:pPr>
            <a:r>
              <a:rPr lang="zh-CN" altLang="en-US" sz="1400" dirty="0"/>
              <a:t>学习效果预估：对每个类别高于阈值的样本计数，作为评估标准</a:t>
            </a:r>
            <a:endParaRPr lang="en-US" altLang="zh-CN" sz="1400" dirty="0"/>
          </a:p>
          <a:p>
            <a:pPr>
              <a:lnSpc>
                <a:spcPct val="150000"/>
              </a:lnSpc>
            </a:pPr>
            <a:r>
              <a:rPr lang="zh-CN" altLang="en-US" sz="1400" dirty="0"/>
              <a:t>归一化：将样本计数最多的类作为分母，每个类的样本分数作为分子</a:t>
            </a:r>
            <a:endParaRPr lang="en-US" altLang="zh-CN" sz="1400" dirty="0"/>
          </a:p>
          <a:p>
            <a:pPr>
              <a:lnSpc>
                <a:spcPct val="150000"/>
              </a:lnSpc>
            </a:pPr>
            <a:r>
              <a:rPr lang="zh-CN" altLang="en-US" sz="1400" dirty="0"/>
              <a:t>初始化：为了避免初始阶段，都预测到一个类，选择目前尚未被高阈值选择过的样本数做分母），</a:t>
            </a:r>
            <a:endParaRPr lang="en-US" altLang="zh-CN" sz="1400" dirty="0"/>
          </a:p>
          <a:p>
            <a:pPr>
              <a:lnSpc>
                <a:spcPct val="150000"/>
              </a:lnSpc>
            </a:pPr>
            <a:r>
              <a:rPr lang="zh-CN" altLang="en-US" sz="1400" dirty="0"/>
              <a:t>确定动态阈值：采用非线性映射，符合阈值较小时波动不大，阈值较大时波动较大的规律</a:t>
            </a:r>
            <a:endParaRPr lang="en-US" altLang="zh-CN" sz="1400" dirty="0"/>
          </a:p>
        </p:txBody>
      </p:sp>
      <p:pic>
        <p:nvPicPr>
          <p:cNvPr id="10" name="图片 9">
            <a:extLst>
              <a:ext uri="{FF2B5EF4-FFF2-40B4-BE49-F238E27FC236}">
                <a16:creationId xmlns:a16="http://schemas.microsoft.com/office/drawing/2014/main" id="{9BD3FFCC-3053-4F48-8914-6EDC761149A2}"/>
              </a:ext>
            </a:extLst>
          </p:cNvPr>
          <p:cNvPicPr>
            <a:picLocks noChangeAspect="1"/>
          </p:cNvPicPr>
          <p:nvPr/>
        </p:nvPicPr>
        <p:blipFill>
          <a:blip r:embed="rId4"/>
          <a:stretch>
            <a:fillRect/>
          </a:stretch>
        </p:blipFill>
        <p:spPr>
          <a:xfrm>
            <a:off x="9928790" y="5986339"/>
            <a:ext cx="1409700" cy="228772"/>
          </a:xfrm>
          <a:prstGeom prst="rect">
            <a:avLst/>
          </a:prstGeom>
        </p:spPr>
      </p:pic>
      <p:sp>
        <p:nvSpPr>
          <p:cNvPr id="12" name="AutoShape 4" descr="[公式]">
            <a:extLst>
              <a:ext uri="{FF2B5EF4-FFF2-40B4-BE49-F238E27FC236}">
                <a16:creationId xmlns:a16="http://schemas.microsoft.com/office/drawing/2014/main" id="{BFE98E9A-F808-4131-9E98-2273F3A8D33C}"/>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3" name="图片 12">
            <a:extLst>
              <a:ext uri="{FF2B5EF4-FFF2-40B4-BE49-F238E27FC236}">
                <a16:creationId xmlns:a16="http://schemas.microsoft.com/office/drawing/2014/main" id="{8DF39BCE-BC06-48C9-B11B-79BAA1971BF8}"/>
              </a:ext>
            </a:extLst>
          </p:cNvPr>
          <p:cNvPicPr>
            <a:picLocks noChangeAspect="1"/>
          </p:cNvPicPr>
          <p:nvPr/>
        </p:nvPicPr>
        <p:blipFill>
          <a:blip r:embed="rId5"/>
          <a:stretch>
            <a:fillRect/>
          </a:stretch>
        </p:blipFill>
        <p:spPr>
          <a:xfrm>
            <a:off x="8010896" y="4955796"/>
            <a:ext cx="1352550" cy="628650"/>
          </a:xfrm>
          <a:prstGeom prst="rect">
            <a:avLst/>
          </a:prstGeom>
        </p:spPr>
      </p:pic>
      <p:sp>
        <p:nvSpPr>
          <p:cNvPr id="2" name="矩形 1">
            <a:extLst>
              <a:ext uri="{FF2B5EF4-FFF2-40B4-BE49-F238E27FC236}">
                <a16:creationId xmlns:a16="http://schemas.microsoft.com/office/drawing/2014/main" id="{814DE6CA-E46A-4292-BDBB-D43598FF0FF0}"/>
              </a:ext>
            </a:extLst>
          </p:cNvPr>
          <p:cNvSpPr/>
          <p:nvPr/>
        </p:nvSpPr>
        <p:spPr>
          <a:xfrm>
            <a:off x="2354620" y="6395361"/>
            <a:ext cx="9104119" cy="307777"/>
          </a:xfrm>
          <a:prstGeom prst="rect">
            <a:avLst/>
          </a:prstGeom>
        </p:spPr>
        <p:txBody>
          <a:bodyPr wrap="square">
            <a:spAutoFit/>
          </a:bodyPr>
          <a:lstStyle/>
          <a:p>
            <a:r>
              <a:rPr lang="en-US" altLang="zh-CN" sz="1400" dirty="0">
                <a:solidFill>
                  <a:srgbClr val="4E96BA"/>
                </a:solidFill>
              </a:rPr>
              <a:t>[4] </a:t>
            </a:r>
            <a:r>
              <a:rPr lang="zh-CN" altLang="en-US" sz="1400" dirty="0">
                <a:solidFill>
                  <a:srgbClr val="4E96BA"/>
                </a:solidFill>
              </a:rPr>
              <a:t>FlexMatch: Boosting Semi-Supervised Learning with Curriculum Pseudo Labeling</a:t>
            </a:r>
          </a:p>
        </p:txBody>
      </p:sp>
    </p:spTree>
    <p:extLst>
      <p:ext uri="{BB962C8B-B14F-4D97-AF65-F5344CB8AC3E}">
        <p14:creationId xmlns:p14="http://schemas.microsoft.com/office/powerpoint/2010/main" val="2819823304"/>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a:spLocks noChangeArrowheads="1"/>
          </p:cNvSpPr>
          <p:nvPr/>
        </p:nvSpPr>
        <p:spPr bwMode="auto">
          <a:xfrm>
            <a:off x="7191909" y="1273554"/>
            <a:ext cx="1781907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6" name="圆角矩形 5"/>
          <p:cNvSpPr/>
          <p:nvPr/>
        </p:nvSpPr>
        <p:spPr>
          <a:xfrm rot="10800000" flipV="1">
            <a:off x="2095031" y="1202276"/>
            <a:ext cx="272237" cy="276076"/>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7" name="文本框 6"/>
          <p:cNvSpPr txBox="1"/>
          <p:nvPr/>
        </p:nvSpPr>
        <p:spPr>
          <a:xfrm>
            <a:off x="2607770" y="1046826"/>
            <a:ext cx="954103" cy="453455"/>
          </a:xfrm>
          <a:prstGeom prst="rect">
            <a:avLst/>
          </a:prstGeom>
          <a:noFill/>
        </p:spPr>
        <p:txBody>
          <a:bodyPr wrap="none" lIns="91438" tIns="45719" rIns="91438" bIns="45719" rtlCol="0">
            <a:spAutoFit/>
          </a:bodyPr>
          <a:lstStyle/>
          <a:p>
            <a:pPr>
              <a:lnSpc>
                <a:spcPct val="130000"/>
              </a:lnSpc>
            </a:pPr>
            <a:r>
              <a:rPr lang="zh-CN" altLang="en-US" sz="2000" dirty="0">
                <a:solidFill>
                  <a:schemeClr val="tx2"/>
                </a:solidFill>
                <a:latin typeface="微软雅黑" panose="020B0503020204020204" pitchFamily="34" charset="-122"/>
              </a:rPr>
              <a:t>创新点</a:t>
            </a:r>
          </a:p>
        </p:txBody>
      </p:sp>
      <p:cxnSp>
        <p:nvCxnSpPr>
          <p:cNvPr id="8" name="直接连接符 7"/>
          <p:cNvCxnSpPr/>
          <p:nvPr/>
        </p:nvCxnSpPr>
        <p:spPr>
          <a:xfrm>
            <a:off x="2607770" y="1525395"/>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AC658BEB-AAC6-4A35-B8E5-FF5A3CEBE2F5}"/>
              </a:ext>
            </a:extLst>
          </p:cNvPr>
          <p:cNvSpPr/>
          <p:nvPr/>
        </p:nvSpPr>
        <p:spPr>
          <a:xfrm>
            <a:off x="2607770" y="1716055"/>
            <a:ext cx="7426643" cy="2638992"/>
          </a:xfrm>
          <a:prstGeom prst="rect">
            <a:avLst/>
          </a:prstGeom>
        </p:spPr>
        <p:txBody>
          <a:bodyPr wrap="square">
            <a:spAutoFit/>
          </a:bodyPr>
          <a:lstStyle/>
          <a:p>
            <a:pPr marL="342900" indent="-342900">
              <a:lnSpc>
                <a:spcPct val="150000"/>
              </a:lnSpc>
              <a:buFont typeface="Wingdings" panose="05000000000000000000" pitchFamily="2" charset="2"/>
              <a:buChar char="n"/>
            </a:pPr>
            <a:endParaRPr lang="en-US" altLang="zh-CN" sz="1400" dirty="0"/>
          </a:p>
          <a:p>
            <a:pPr marL="342900" indent="-342900">
              <a:lnSpc>
                <a:spcPct val="150000"/>
              </a:lnSpc>
              <a:buFont typeface="Wingdings" panose="05000000000000000000" pitchFamily="2" charset="2"/>
              <a:buChar char="n"/>
            </a:pPr>
            <a:r>
              <a:rPr lang="zh-CN" altLang="en-US" sz="1400" dirty="0"/>
              <a:t>引入</a:t>
            </a:r>
            <a:r>
              <a:rPr lang="zh-CN" altLang="zh-CN" sz="1400" dirty="0"/>
              <a:t>一致性文本增强</a:t>
            </a:r>
            <a:r>
              <a:rPr lang="zh-CN" altLang="en-US" sz="1400" dirty="0"/>
              <a:t>的半监督学习框架</a:t>
            </a:r>
            <a:r>
              <a:rPr lang="zh-CN" altLang="zh-CN" sz="1400" dirty="0"/>
              <a:t>，约束模型学习更多</a:t>
            </a:r>
            <a:r>
              <a:rPr lang="zh-CN" altLang="en-US" sz="1400" dirty="0"/>
              <a:t>噪音样例</a:t>
            </a:r>
            <a:r>
              <a:rPr lang="zh-CN" altLang="zh-CN" sz="1400" dirty="0"/>
              <a:t>的监督信息。</a:t>
            </a:r>
            <a:endParaRPr lang="en-US" altLang="zh-CN" sz="1400" dirty="0"/>
          </a:p>
          <a:p>
            <a:pPr marL="800078" lvl="1" indent="-342900">
              <a:lnSpc>
                <a:spcPct val="150000"/>
              </a:lnSpc>
              <a:buFont typeface="Wingdings" panose="05000000000000000000" pitchFamily="2" charset="2"/>
              <a:buChar char="p"/>
            </a:pPr>
            <a:r>
              <a:rPr lang="zh-CN" altLang="en-US" sz="1400" dirty="0"/>
              <a:t>探索更适用于关系抽取任务的文本增强方法。</a:t>
            </a:r>
            <a:endParaRPr lang="en-US" altLang="zh-CN" sz="1400" dirty="0"/>
          </a:p>
          <a:p>
            <a:pPr marL="800078" lvl="1" indent="-342900">
              <a:lnSpc>
                <a:spcPct val="150000"/>
              </a:lnSpc>
              <a:buFont typeface="Wingdings" panose="05000000000000000000" pitchFamily="2" charset="2"/>
              <a:buChar char="p"/>
            </a:pPr>
            <a:r>
              <a:rPr lang="zh-CN" altLang="en-US" sz="1400" dirty="0"/>
              <a:t>计算输出值的不确定性作为另一种置信度，评估重标后的标签的可信程度，避免引入更多噪音；</a:t>
            </a:r>
            <a:endParaRPr lang="en-US" altLang="zh-CN" sz="1400" dirty="0"/>
          </a:p>
          <a:p>
            <a:pPr marL="342900" indent="-342900">
              <a:lnSpc>
                <a:spcPct val="150000"/>
              </a:lnSpc>
              <a:buFont typeface="Wingdings" panose="05000000000000000000" pitchFamily="2" charset="2"/>
              <a:buChar char="n"/>
            </a:pPr>
            <a:r>
              <a:rPr lang="zh-CN" altLang="en-US" sz="1400" dirty="0"/>
              <a:t>判断模型的预测是否准确时，不通过固定的阈值判断，根据训练阶段、类别的学习状况，动态调整的阈值。</a:t>
            </a:r>
            <a:endParaRPr lang="en-US" altLang="zh-CN" sz="1400" dirty="0"/>
          </a:p>
          <a:p>
            <a:pPr marL="342900" indent="-342900">
              <a:lnSpc>
                <a:spcPct val="150000"/>
              </a:lnSpc>
              <a:buFont typeface="Wingdings" panose="05000000000000000000" pitchFamily="2" charset="2"/>
              <a:buChar char="n"/>
            </a:pPr>
            <a:r>
              <a:rPr lang="zh-CN" altLang="en-US" sz="1400" dirty="0"/>
              <a:t>从</a:t>
            </a:r>
            <a:r>
              <a:rPr lang="en-US" altLang="zh-CN" sz="1400" dirty="0"/>
              <a:t>bag-level</a:t>
            </a:r>
            <a:r>
              <a:rPr lang="zh-CN" altLang="en-US" sz="1400" dirty="0"/>
              <a:t>的关系预测，到</a:t>
            </a:r>
            <a:r>
              <a:rPr lang="en-US" altLang="zh-CN" sz="1400" dirty="0"/>
              <a:t>sentence-level</a:t>
            </a:r>
            <a:r>
              <a:rPr lang="zh-CN" altLang="en-US" sz="1400" dirty="0"/>
              <a:t>的关系预测</a:t>
            </a:r>
            <a:endParaRPr lang="en-US" altLang="zh-CN" sz="1400" dirty="0"/>
          </a:p>
        </p:txBody>
      </p:sp>
    </p:spTree>
    <p:extLst>
      <p:ext uri="{BB962C8B-B14F-4D97-AF65-F5344CB8AC3E}">
        <p14:creationId xmlns:p14="http://schemas.microsoft.com/office/powerpoint/2010/main" val="3466467781"/>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圆角矩形 15"/>
          <p:cNvSpPr/>
          <p:nvPr/>
        </p:nvSpPr>
        <p:spPr>
          <a:xfrm rot="10800000" flipV="1">
            <a:off x="2301484" y="1876980"/>
            <a:ext cx="289448" cy="293530"/>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17" name="文本框 16"/>
          <p:cNvSpPr txBox="1"/>
          <p:nvPr/>
        </p:nvSpPr>
        <p:spPr>
          <a:xfrm>
            <a:off x="2763233" y="1798270"/>
            <a:ext cx="1902388" cy="434861"/>
          </a:xfrm>
          <a:prstGeom prst="rect">
            <a:avLst/>
          </a:prstGeom>
          <a:noFill/>
        </p:spPr>
        <p:txBody>
          <a:bodyPr wrap="square" lIns="91438" tIns="45719" rIns="91438" bIns="45719" rtlCol="0">
            <a:spAutoFit/>
          </a:bodyPr>
          <a:lstStyle/>
          <a:p>
            <a:pPr>
              <a:lnSpc>
                <a:spcPct val="130000"/>
              </a:lnSpc>
            </a:pPr>
            <a:r>
              <a:rPr lang="en-US" altLang="zh-CN" dirty="0">
                <a:solidFill>
                  <a:schemeClr val="tx2"/>
                </a:solidFill>
                <a:latin typeface="微软雅黑" panose="020B0503020204020204" pitchFamily="34" charset="-122"/>
                <a:ea typeface="微软雅黑" panose="020B0503020204020204" pitchFamily="34" charset="-122"/>
              </a:rPr>
              <a:t>1</a:t>
            </a:r>
            <a:r>
              <a:rPr lang="zh-CN" altLang="en-US" dirty="0">
                <a:solidFill>
                  <a:schemeClr val="tx2"/>
                </a:solidFill>
                <a:latin typeface="微软雅黑" panose="020B0503020204020204" pitchFamily="34" charset="-122"/>
                <a:ea typeface="微软雅黑" panose="020B0503020204020204" pitchFamily="34" charset="-122"/>
              </a:rPr>
              <a:t>、数据集</a:t>
            </a:r>
            <a:endParaRPr lang="zh-CN" altLang="en-US" dirty="0">
              <a:solidFill>
                <a:schemeClr val="tx2"/>
              </a:solidFill>
              <a:latin typeface="Segoe UI Semilight" panose="020B0402040204020203" pitchFamily="34" charset="0"/>
              <a:ea typeface="微软雅黑" panose="020B0503020204020204" pitchFamily="34" charset="-122"/>
              <a:cs typeface="Segoe UI Semilight" panose="020B0402040204020203" pitchFamily="34" charset="0"/>
            </a:endParaRPr>
          </a:p>
        </p:txBody>
      </p:sp>
      <p:cxnSp>
        <p:nvCxnSpPr>
          <p:cNvPr id="18" name="直接连接符 17"/>
          <p:cNvCxnSpPr/>
          <p:nvPr/>
        </p:nvCxnSpPr>
        <p:spPr>
          <a:xfrm flipV="1">
            <a:off x="2309292" y="2189944"/>
            <a:ext cx="2370457" cy="925"/>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24" name="圆角矩形 23"/>
          <p:cNvSpPr/>
          <p:nvPr/>
        </p:nvSpPr>
        <p:spPr>
          <a:xfrm rot="10800000" flipV="1">
            <a:off x="7072003" y="1885997"/>
            <a:ext cx="289448" cy="293530"/>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25" name="文本框 24"/>
          <p:cNvSpPr txBox="1"/>
          <p:nvPr/>
        </p:nvSpPr>
        <p:spPr>
          <a:xfrm>
            <a:off x="7544939" y="1852525"/>
            <a:ext cx="2134180" cy="434861"/>
          </a:xfrm>
          <a:prstGeom prst="rect">
            <a:avLst/>
          </a:prstGeom>
          <a:noFill/>
        </p:spPr>
        <p:txBody>
          <a:bodyPr wrap="square" lIns="91438" tIns="45719" rIns="91438" bIns="45719" rtlCol="0">
            <a:spAutoFit/>
          </a:bodyPr>
          <a:lstStyle/>
          <a:p>
            <a:pPr>
              <a:lnSpc>
                <a:spcPct val="130000"/>
              </a:lnSpc>
            </a:pPr>
            <a:r>
              <a:rPr lang="en-US" altLang="zh-CN" dirty="0">
                <a:solidFill>
                  <a:schemeClr val="tx2"/>
                </a:solidFill>
                <a:latin typeface="微软雅黑" panose="020B0503020204020204" pitchFamily="34" charset="-122"/>
                <a:ea typeface="微软雅黑" panose="020B0503020204020204" pitchFamily="34" charset="-122"/>
              </a:rPr>
              <a:t>2</a:t>
            </a:r>
            <a:r>
              <a:rPr lang="zh-CN" altLang="en-US" dirty="0">
                <a:solidFill>
                  <a:schemeClr val="tx2"/>
                </a:solidFill>
                <a:latin typeface="微软雅黑" panose="020B0503020204020204" pitchFamily="34" charset="-122"/>
                <a:ea typeface="微软雅黑" panose="020B0503020204020204" pitchFamily="34" charset="-122"/>
              </a:rPr>
              <a:t>、评价指标</a:t>
            </a:r>
            <a:endParaRPr lang="zh-CN" altLang="en-US" dirty="0">
              <a:solidFill>
                <a:schemeClr val="tx2"/>
              </a:solidFill>
              <a:latin typeface="Segoe UI Semilight" panose="020B0402040204020203" pitchFamily="34" charset="0"/>
              <a:ea typeface="微软雅黑" panose="020B0503020204020204" pitchFamily="34" charset="-122"/>
              <a:cs typeface="Segoe UI Semilight" panose="020B0402040204020203" pitchFamily="34" charset="0"/>
            </a:endParaRPr>
          </a:p>
        </p:txBody>
      </p:sp>
      <p:cxnSp>
        <p:nvCxnSpPr>
          <p:cNvPr id="26" name="直接连接符 25"/>
          <p:cNvCxnSpPr/>
          <p:nvPr/>
        </p:nvCxnSpPr>
        <p:spPr>
          <a:xfrm flipV="1">
            <a:off x="7085981" y="2238928"/>
            <a:ext cx="2370457" cy="925"/>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7391246" y="2504121"/>
            <a:ext cx="2548775" cy="2301782"/>
          </a:xfrm>
          <a:prstGeom prst="rect">
            <a:avLst/>
          </a:prstGeom>
          <a:solidFill>
            <a:schemeClr val="bg1">
              <a:lumMod val="95000"/>
            </a:schemeClr>
          </a:solidFill>
        </p:spPr>
        <p:txBody>
          <a:bodyPr wrap="square" lIns="91438" tIns="45719" rIns="91438" bIns="45719">
            <a:spAutoFit/>
          </a:bodyPr>
          <a:lstStyle/>
          <a:p>
            <a:pPr marL="171450" indent="-171450">
              <a:lnSpc>
                <a:spcPct val="130000"/>
              </a:lnSpc>
              <a:buFont typeface="Arial" panose="020B0604020202020204" pitchFamily="34" charset="0"/>
              <a:buChar char="•"/>
            </a:pPr>
            <a:r>
              <a:rPr lang="en-US" altLang="zh-CN" sz="1600" dirty="0">
                <a:solidFill>
                  <a:schemeClr val="tx1">
                    <a:lumMod val="95000"/>
                    <a:lumOff val="5000"/>
                  </a:schemeClr>
                </a:solidFill>
                <a:latin typeface="微软雅黑" panose="020B0503020204020204" pitchFamily="34" charset="-122"/>
              </a:rPr>
              <a:t>sentence-level</a:t>
            </a:r>
          </a:p>
          <a:p>
            <a:pPr marL="628628" lvl="1" indent="-171450">
              <a:lnSpc>
                <a:spcPct val="130000"/>
              </a:lnSpc>
              <a:buFont typeface="Arial" panose="020B0604020202020204" pitchFamily="34" charset="0"/>
              <a:buChar char="•"/>
            </a:pPr>
            <a:r>
              <a:rPr lang="en-US" altLang="zh-CN" sz="1600" dirty="0">
                <a:solidFill>
                  <a:schemeClr val="tx1">
                    <a:lumMod val="95000"/>
                    <a:lumOff val="5000"/>
                  </a:schemeClr>
                </a:solidFill>
                <a:latin typeface="微软雅黑" panose="020B0503020204020204" pitchFamily="34" charset="-122"/>
              </a:rPr>
              <a:t>precision </a:t>
            </a:r>
          </a:p>
          <a:p>
            <a:pPr marL="628628" lvl="1" indent="-171450">
              <a:lnSpc>
                <a:spcPct val="130000"/>
              </a:lnSpc>
              <a:buFont typeface="Arial" panose="020B0604020202020204" pitchFamily="34" charset="0"/>
              <a:buChar char="•"/>
            </a:pPr>
            <a:r>
              <a:rPr lang="en-US" altLang="zh-CN" sz="1600" dirty="0">
                <a:solidFill>
                  <a:schemeClr val="tx1">
                    <a:lumMod val="95000"/>
                    <a:lumOff val="5000"/>
                  </a:schemeClr>
                </a:solidFill>
                <a:latin typeface="微软雅黑" panose="020B0503020204020204" pitchFamily="34" charset="-122"/>
              </a:rPr>
              <a:t>recall </a:t>
            </a:r>
          </a:p>
          <a:p>
            <a:pPr marL="628628" lvl="1" indent="-171450">
              <a:lnSpc>
                <a:spcPct val="130000"/>
              </a:lnSpc>
              <a:buFont typeface="Arial" panose="020B0604020202020204" pitchFamily="34" charset="0"/>
              <a:buChar char="•"/>
            </a:pPr>
            <a:r>
              <a:rPr lang="en-US" altLang="zh-CN" sz="1600" dirty="0">
                <a:solidFill>
                  <a:schemeClr val="tx1">
                    <a:lumMod val="95000"/>
                    <a:lumOff val="5000"/>
                  </a:schemeClr>
                </a:solidFill>
                <a:latin typeface="微软雅黑" panose="020B0503020204020204" pitchFamily="34" charset="-122"/>
              </a:rPr>
              <a:t>f1</a:t>
            </a:r>
          </a:p>
          <a:p>
            <a:pPr marL="171450" indent="-171450">
              <a:lnSpc>
                <a:spcPct val="130000"/>
              </a:lnSpc>
              <a:buFont typeface="Arial" panose="020B0604020202020204" pitchFamily="34" charset="0"/>
              <a:buChar char="•"/>
            </a:pPr>
            <a:r>
              <a:rPr lang="en-US" altLang="zh-CN" sz="1600" dirty="0">
                <a:solidFill>
                  <a:schemeClr val="tx1">
                    <a:lumMod val="95000"/>
                    <a:lumOff val="5000"/>
                  </a:schemeClr>
                </a:solidFill>
                <a:latin typeface="微软雅黑" panose="020B0503020204020204" pitchFamily="34" charset="-122"/>
              </a:rPr>
              <a:t>bag-level </a:t>
            </a:r>
          </a:p>
          <a:p>
            <a:pPr marL="628628" lvl="1" indent="-171450">
              <a:lnSpc>
                <a:spcPct val="130000"/>
              </a:lnSpc>
              <a:buFont typeface="Arial" panose="020B0604020202020204" pitchFamily="34" charset="0"/>
              <a:buChar char="•"/>
            </a:pPr>
            <a:r>
              <a:rPr lang="en-US" altLang="zh-CN" sz="1600" dirty="0" err="1">
                <a:solidFill>
                  <a:schemeClr val="tx1">
                    <a:lumMod val="95000"/>
                    <a:lumOff val="5000"/>
                  </a:schemeClr>
                </a:solidFill>
                <a:latin typeface="微软雅黑" panose="020B0503020204020204" pitchFamily="34" charset="-122"/>
              </a:rPr>
              <a:t>p@r</a:t>
            </a:r>
            <a:endParaRPr lang="en-US" altLang="zh-CN" sz="1600" dirty="0">
              <a:solidFill>
                <a:schemeClr val="tx1">
                  <a:lumMod val="95000"/>
                  <a:lumOff val="5000"/>
                </a:schemeClr>
              </a:solidFill>
              <a:latin typeface="微软雅黑" panose="020B0503020204020204" pitchFamily="34" charset="-122"/>
            </a:endParaRPr>
          </a:p>
          <a:p>
            <a:pPr marL="628628" lvl="1" indent="-171450">
              <a:lnSpc>
                <a:spcPct val="130000"/>
              </a:lnSpc>
              <a:buFont typeface="Arial" panose="020B0604020202020204" pitchFamily="34" charset="0"/>
              <a:buChar char="•"/>
            </a:pPr>
            <a:r>
              <a:rPr lang="en-US" altLang="zh-CN" sz="1600" dirty="0" err="1">
                <a:solidFill>
                  <a:schemeClr val="tx1">
                    <a:lumMod val="95000"/>
                    <a:lumOff val="5000"/>
                  </a:schemeClr>
                </a:solidFill>
                <a:latin typeface="微软雅黑" panose="020B0503020204020204" pitchFamily="34" charset="-122"/>
              </a:rPr>
              <a:t>auc</a:t>
            </a:r>
            <a:endParaRPr lang="en-US" altLang="zh-CN" sz="1600" dirty="0">
              <a:solidFill>
                <a:schemeClr val="tx1">
                  <a:lumMod val="95000"/>
                  <a:lumOff val="5000"/>
                </a:schemeClr>
              </a:solidFill>
              <a:latin typeface="微软雅黑" panose="020B0503020204020204" pitchFamily="34" charset="-122"/>
            </a:endParaRPr>
          </a:p>
        </p:txBody>
      </p:sp>
      <p:sp>
        <p:nvSpPr>
          <p:cNvPr id="21" name="矩形 20"/>
          <p:cNvSpPr/>
          <p:nvPr/>
        </p:nvSpPr>
        <p:spPr>
          <a:xfrm>
            <a:off x="2251979" y="2324336"/>
            <a:ext cx="3823222" cy="2301780"/>
          </a:xfrm>
          <a:prstGeom prst="rect">
            <a:avLst/>
          </a:prstGeom>
          <a:solidFill>
            <a:schemeClr val="bg1">
              <a:lumMod val="95000"/>
            </a:schemeClr>
          </a:solidFill>
        </p:spPr>
        <p:txBody>
          <a:bodyPr wrap="square" lIns="91436" tIns="45718" rIns="91436" bIns="45718">
            <a:spAutoFit/>
          </a:bodyPr>
          <a:lstStyle/>
          <a:p>
            <a:pPr marL="285750" indent="-285750">
              <a:lnSpc>
                <a:spcPct val="130000"/>
              </a:lnSpc>
              <a:buFont typeface="Arial" panose="020B0604020202020204" pitchFamily="34" charset="0"/>
              <a:buChar char="•"/>
            </a:pPr>
            <a:r>
              <a:rPr lang="en-US" altLang="zh-CN" sz="1600" dirty="0">
                <a:solidFill>
                  <a:schemeClr val="tx1">
                    <a:lumMod val="95000"/>
                    <a:lumOff val="5000"/>
                  </a:schemeClr>
                </a:solidFill>
                <a:latin typeface="微软雅黑" panose="020B0503020204020204" pitchFamily="34" charset="-122"/>
                <a:ea typeface="微软雅黑" panose="020B0503020204020204" pitchFamily="34" charset="-122"/>
              </a:rPr>
              <a:t>NYT-10</a:t>
            </a:r>
          </a:p>
          <a:p>
            <a:pPr marL="742928" lvl="1" indent="-285750">
              <a:lnSpc>
                <a:spcPct val="130000"/>
              </a:lnSpc>
              <a:buFont typeface="Arial" panose="020B0604020202020204" pitchFamily="34" charset="0"/>
              <a:buChar char="•"/>
            </a:pP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未知噪音样例的数据集</a:t>
            </a:r>
            <a:endParaRPr lang="en-US" altLang="zh-CN" sz="1600" dirty="0">
              <a:solidFill>
                <a:schemeClr val="tx1">
                  <a:lumMod val="95000"/>
                  <a:lumOff val="5000"/>
                </a:schemeClr>
              </a:solidFill>
              <a:latin typeface="微软雅黑" panose="020B0503020204020204" pitchFamily="34" charset="-122"/>
              <a:ea typeface="微软雅黑" panose="020B0503020204020204" pitchFamily="34" charset="-122"/>
            </a:endParaRPr>
          </a:p>
          <a:p>
            <a:pPr marL="285750" indent="-285750">
              <a:lnSpc>
                <a:spcPct val="130000"/>
              </a:lnSpc>
              <a:buFont typeface="Arial" panose="020B0604020202020204" pitchFamily="34" charset="0"/>
              <a:buChar char="•"/>
            </a:pPr>
            <a:r>
              <a:rPr lang="en-US" altLang="zh-CN" sz="1600" dirty="0">
                <a:solidFill>
                  <a:schemeClr val="tx1">
                    <a:lumMod val="95000"/>
                    <a:lumOff val="5000"/>
                  </a:schemeClr>
                </a:solidFill>
                <a:latin typeface="微软雅黑" panose="020B0503020204020204" pitchFamily="34" charset="-122"/>
              </a:rPr>
              <a:t>Noisy TACRED</a:t>
            </a:r>
          </a:p>
          <a:p>
            <a:pPr marL="742928" lvl="1" indent="-285750">
              <a:lnSpc>
                <a:spcPct val="130000"/>
              </a:lnSpc>
              <a:buFont typeface="Arial" panose="020B0604020202020204" pitchFamily="34" charset="0"/>
              <a:buChar char="•"/>
            </a:pPr>
            <a:r>
              <a:rPr lang="en-US" altLang="zh-CN" sz="1600" dirty="0">
                <a:solidFill>
                  <a:schemeClr val="tx1">
                    <a:lumMod val="95000"/>
                    <a:lumOff val="5000"/>
                  </a:schemeClr>
                </a:solidFill>
                <a:latin typeface="微软雅黑" panose="020B0503020204020204" pitchFamily="34" charset="-122"/>
              </a:rPr>
              <a:t>SENT</a:t>
            </a:r>
            <a:r>
              <a:rPr lang="zh-CN" altLang="en-US" sz="1600" dirty="0">
                <a:solidFill>
                  <a:schemeClr val="tx1">
                    <a:lumMod val="95000"/>
                    <a:lumOff val="5000"/>
                  </a:schemeClr>
                </a:solidFill>
                <a:latin typeface="微软雅黑" panose="020B0503020204020204" pitchFamily="34" charset="-122"/>
              </a:rPr>
              <a:t>（</a:t>
            </a:r>
            <a:r>
              <a:rPr lang="en-US" altLang="zh-CN" sz="1600" dirty="0">
                <a:solidFill>
                  <a:schemeClr val="tx1">
                    <a:lumMod val="95000"/>
                    <a:lumOff val="5000"/>
                  </a:schemeClr>
                </a:solidFill>
                <a:latin typeface="微软雅黑" panose="020B0503020204020204" pitchFamily="34" charset="-122"/>
              </a:rPr>
              <a:t>2021</a:t>
            </a:r>
            <a:r>
              <a:rPr lang="zh-CN" altLang="en-US" sz="1600" dirty="0">
                <a:solidFill>
                  <a:schemeClr val="tx1">
                    <a:lumMod val="95000"/>
                    <a:lumOff val="5000"/>
                  </a:schemeClr>
                </a:solidFill>
                <a:latin typeface="微软雅黑" panose="020B0503020204020204" pitchFamily="34" charset="-122"/>
              </a:rPr>
              <a:t>）从</a:t>
            </a:r>
            <a:r>
              <a:rPr lang="en-US" altLang="zh-CN" sz="1600" dirty="0">
                <a:solidFill>
                  <a:schemeClr val="tx1">
                    <a:lumMod val="95000"/>
                    <a:lumOff val="5000"/>
                  </a:schemeClr>
                </a:solidFill>
                <a:latin typeface="微软雅黑" panose="020B0503020204020204" pitchFamily="34" charset="-122"/>
              </a:rPr>
              <a:t>TACRERD</a:t>
            </a:r>
            <a:r>
              <a:rPr lang="zh-CN" altLang="en-US" sz="1600" dirty="0">
                <a:solidFill>
                  <a:schemeClr val="tx1">
                    <a:lumMod val="95000"/>
                    <a:lumOff val="5000"/>
                  </a:schemeClr>
                </a:solidFill>
                <a:latin typeface="微软雅黑" panose="020B0503020204020204" pitchFamily="34" charset="-122"/>
              </a:rPr>
              <a:t>构造的，已知噪音样例的数据集</a:t>
            </a:r>
            <a:endParaRPr lang="en-US" altLang="zh-CN" sz="1600" dirty="0">
              <a:solidFill>
                <a:schemeClr val="tx1">
                  <a:lumMod val="95000"/>
                  <a:lumOff val="5000"/>
                </a:schemeClr>
              </a:solidFill>
              <a:latin typeface="微软雅黑" panose="020B0503020204020204" pitchFamily="34" charset="-122"/>
            </a:endParaRPr>
          </a:p>
          <a:p>
            <a:pPr marL="285750" indent="-285750">
              <a:lnSpc>
                <a:spcPct val="130000"/>
              </a:lnSpc>
              <a:buFont typeface="Arial" panose="020B0604020202020204" pitchFamily="34" charset="0"/>
              <a:buChar char="•"/>
            </a:pPr>
            <a:r>
              <a:rPr lang="en-US" altLang="zh-CN" sz="1600" dirty="0">
                <a:solidFill>
                  <a:schemeClr val="tx1">
                    <a:lumMod val="95000"/>
                    <a:lumOff val="5000"/>
                  </a:schemeClr>
                </a:solidFill>
                <a:latin typeface="微软雅黑" panose="020B0503020204020204" pitchFamily="34" charset="-122"/>
              </a:rPr>
              <a:t>TACRED</a:t>
            </a:r>
          </a:p>
          <a:p>
            <a:pPr marL="742928" lvl="1" indent="-285750">
              <a:lnSpc>
                <a:spcPct val="130000"/>
              </a:lnSpc>
              <a:buFont typeface="Arial" panose="020B0604020202020204" pitchFamily="34" charset="0"/>
              <a:buChar char="•"/>
            </a:pPr>
            <a:r>
              <a:rPr lang="zh-CN" altLang="en-US" sz="1600" dirty="0">
                <a:solidFill>
                  <a:schemeClr val="tx1">
                    <a:lumMod val="95000"/>
                    <a:lumOff val="5000"/>
                  </a:schemeClr>
                </a:solidFill>
                <a:latin typeface="微软雅黑" panose="020B0503020204020204" pitchFamily="34" charset="-122"/>
              </a:rPr>
              <a:t>句子级别的数据集</a:t>
            </a:r>
            <a:endParaRPr lang="en-US" altLang="zh-CN" sz="1600" dirty="0">
              <a:solidFill>
                <a:schemeClr val="tx1">
                  <a:lumMod val="95000"/>
                  <a:lumOff val="5000"/>
                </a:schemeClr>
              </a:solidFill>
              <a:latin typeface="微软雅黑" panose="020B0503020204020204" pitchFamily="34" charset="-122"/>
            </a:endParaRPr>
          </a:p>
        </p:txBody>
      </p:sp>
      <p:pic>
        <p:nvPicPr>
          <p:cNvPr id="2" name="图片 1">
            <a:extLst>
              <a:ext uri="{FF2B5EF4-FFF2-40B4-BE49-F238E27FC236}">
                <a16:creationId xmlns:a16="http://schemas.microsoft.com/office/drawing/2014/main" id="{D42E1FDB-3892-4F64-8AF0-261C07E028C7}"/>
              </a:ext>
            </a:extLst>
          </p:cNvPr>
          <p:cNvPicPr>
            <a:picLocks noChangeAspect="1"/>
          </p:cNvPicPr>
          <p:nvPr/>
        </p:nvPicPr>
        <p:blipFill>
          <a:blip r:embed="rId3"/>
          <a:stretch>
            <a:fillRect/>
          </a:stretch>
        </p:blipFill>
        <p:spPr>
          <a:xfrm>
            <a:off x="2309292" y="4805903"/>
            <a:ext cx="3823221" cy="2138983"/>
          </a:xfrm>
          <a:prstGeom prst="rect">
            <a:avLst/>
          </a:prstGeom>
        </p:spPr>
      </p:pic>
    </p:spTree>
    <p:extLst>
      <p:ext uri="{BB962C8B-B14F-4D97-AF65-F5344CB8AC3E}">
        <p14:creationId xmlns:p14="http://schemas.microsoft.com/office/powerpoint/2010/main" val="3844408418"/>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a:extLst>
              <a:ext uri="{FF2B5EF4-FFF2-40B4-BE49-F238E27FC236}">
                <a16:creationId xmlns:a16="http://schemas.microsoft.com/office/drawing/2014/main" id="{B5118D76-9AE0-40CA-842D-04C5271A5E07}"/>
              </a:ext>
            </a:extLst>
          </p:cNvPr>
          <p:cNvGraphicFramePr>
            <a:graphicFrameLocks noGrp="1"/>
          </p:cNvGraphicFramePr>
          <p:nvPr>
            <p:extLst>
              <p:ext uri="{D42A27DB-BD31-4B8C-83A1-F6EECF244321}">
                <p14:modId xmlns:p14="http://schemas.microsoft.com/office/powerpoint/2010/main" val="3998497228"/>
              </p:ext>
            </p:extLst>
          </p:nvPr>
        </p:nvGraphicFramePr>
        <p:xfrm>
          <a:off x="2814905" y="1375498"/>
          <a:ext cx="8127999" cy="5195080"/>
        </p:xfrm>
        <a:graphic>
          <a:graphicData uri="http://schemas.openxmlformats.org/drawingml/2006/table">
            <a:tbl>
              <a:tblPr firstRow="1" bandRow="1">
                <a:tableStyleId>{5C22544A-7EE6-4342-B048-85BDC9FD1C3A}</a:tableStyleId>
              </a:tblPr>
              <a:tblGrid>
                <a:gridCol w="1625219">
                  <a:extLst>
                    <a:ext uri="{9D8B030D-6E8A-4147-A177-3AD203B41FA5}">
                      <a16:colId xmlns:a16="http://schemas.microsoft.com/office/drawing/2014/main" val="3546359967"/>
                    </a:ext>
                  </a:extLst>
                </a:gridCol>
                <a:gridCol w="3793447">
                  <a:extLst>
                    <a:ext uri="{9D8B030D-6E8A-4147-A177-3AD203B41FA5}">
                      <a16:colId xmlns:a16="http://schemas.microsoft.com/office/drawing/2014/main" val="3382817126"/>
                    </a:ext>
                  </a:extLst>
                </a:gridCol>
                <a:gridCol w="2709333">
                  <a:extLst>
                    <a:ext uri="{9D8B030D-6E8A-4147-A177-3AD203B41FA5}">
                      <a16:colId xmlns:a16="http://schemas.microsoft.com/office/drawing/2014/main" val="3079132523"/>
                    </a:ext>
                  </a:extLst>
                </a:gridCol>
              </a:tblGrid>
              <a:tr h="306445">
                <a:tc>
                  <a:txBody>
                    <a:bodyPr/>
                    <a:lstStyle/>
                    <a:p>
                      <a:r>
                        <a:rPr lang="zh-CN" altLang="en-US" dirty="0"/>
                        <a:t>数据集</a:t>
                      </a:r>
                    </a:p>
                  </a:txBody>
                  <a:tcPr/>
                </a:tc>
                <a:tc>
                  <a:txBody>
                    <a:bodyPr/>
                    <a:lstStyle/>
                    <a:p>
                      <a:r>
                        <a:rPr lang="en-US" altLang="zh-CN" dirty="0"/>
                        <a:t>Baseline </a:t>
                      </a:r>
                      <a:r>
                        <a:rPr lang="zh-CN" altLang="en-US" dirty="0"/>
                        <a:t>比较</a:t>
                      </a:r>
                    </a:p>
                  </a:txBody>
                  <a:tcPr/>
                </a:tc>
                <a:tc>
                  <a:txBody>
                    <a:bodyPr/>
                    <a:lstStyle/>
                    <a:p>
                      <a:endParaRPr lang="zh-CN" altLang="en-US" dirty="0"/>
                    </a:p>
                  </a:txBody>
                  <a:tcPr/>
                </a:tc>
                <a:extLst>
                  <a:ext uri="{0D108BD9-81ED-4DB2-BD59-A6C34878D82A}">
                    <a16:rowId xmlns:a16="http://schemas.microsoft.com/office/drawing/2014/main" val="3055644278"/>
                  </a:ext>
                </a:extLst>
              </a:tr>
              <a:tr h="2365758">
                <a:tc>
                  <a:txBody>
                    <a:bodyPr/>
                    <a:lstStyle/>
                    <a:p>
                      <a:r>
                        <a:rPr lang="en-US" altLang="zh-CN" dirty="0"/>
                        <a:t>NYT-10</a:t>
                      </a:r>
                      <a:endParaRPr lang="zh-CN" altLang="en-US" dirty="0"/>
                    </a:p>
                  </a:txBody>
                  <a:tcPr/>
                </a:tc>
                <a:tc>
                  <a:txBody>
                    <a:bodyPr/>
                    <a:lstStyle/>
                    <a:p>
                      <a:pPr marL="171450" indent="-171450">
                        <a:lnSpc>
                          <a:spcPct val="150000"/>
                        </a:lnSpc>
                        <a:buFont typeface="Arial" panose="020B0604020202020204" pitchFamily="34" charset="0"/>
                        <a:buChar char="•"/>
                      </a:pPr>
                      <a:r>
                        <a:rPr lang="en-US" altLang="zh-CN" sz="1400" dirty="0">
                          <a:solidFill>
                            <a:schemeClr val="tx1">
                              <a:lumMod val="95000"/>
                              <a:lumOff val="5000"/>
                            </a:schemeClr>
                          </a:solidFill>
                          <a:latin typeface="微软雅黑" panose="020B0503020204020204" pitchFamily="34" charset="-122"/>
                          <a:ea typeface="+mn-ea"/>
                        </a:rPr>
                        <a:t>CNN/PCNN+ATT</a:t>
                      </a:r>
                      <a:r>
                        <a:rPr lang="zh-CN" altLang="en-US" sz="1400" dirty="0">
                          <a:solidFill>
                            <a:schemeClr val="tx1">
                              <a:lumMod val="95000"/>
                              <a:lumOff val="5000"/>
                            </a:schemeClr>
                          </a:solidFill>
                          <a:latin typeface="微软雅黑" panose="020B0503020204020204" pitchFamily="34" charset="-122"/>
                          <a:ea typeface="+mn-ea"/>
                        </a:rPr>
                        <a:t>（</a:t>
                      </a:r>
                      <a:r>
                        <a:rPr lang="en-US" altLang="zh-CN" sz="1400" dirty="0">
                          <a:solidFill>
                            <a:schemeClr val="tx1">
                              <a:lumMod val="95000"/>
                              <a:lumOff val="5000"/>
                            </a:schemeClr>
                          </a:solidFill>
                          <a:latin typeface="微软雅黑" panose="020B0503020204020204" pitchFamily="34" charset="-122"/>
                          <a:ea typeface="+mn-ea"/>
                        </a:rPr>
                        <a:t>Lin et al. 2016</a:t>
                      </a:r>
                      <a:r>
                        <a:rPr lang="zh-CN" altLang="en-US" sz="1400" dirty="0">
                          <a:solidFill>
                            <a:schemeClr val="tx1">
                              <a:lumMod val="95000"/>
                              <a:lumOff val="5000"/>
                            </a:schemeClr>
                          </a:solidFill>
                          <a:latin typeface="微软雅黑" panose="020B0503020204020204" pitchFamily="34" charset="-122"/>
                          <a:ea typeface="+mn-ea"/>
                        </a:rPr>
                        <a:t>）</a:t>
                      </a:r>
                      <a:endParaRPr lang="en-US" altLang="zh-CN" sz="1400" dirty="0">
                        <a:solidFill>
                          <a:schemeClr val="tx1">
                            <a:lumMod val="95000"/>
                            <a:lumOff val="5000"/>
                          </a:schemeClr>
                        </a:solidFill>
                        <a:latin typeface="微软雅黑" panose="020B0503020204020204" pitchFamily="34" charset="-122"/>
                        <a:ea typeface="+mn-ea"/>
                      </a:endParaRPr>
                    </a:p>
                    <a:p>
                      <a:pPr marL="171450" indent="-171450">
                        <a:lnSpc>
                          <a:spcPct val="150000"/>
                        </a:lnSpc>
                        <a:buFont typeface="Arial" panose="020B0604020202020204" pitchFamily="34" charset="0"/>
                        <a:buChar char="•"/>
                      </a:pPr>
                      <a:r>
                        <a:rPr lang="en-US" altLang="zh-CN" sz="1400" dirty="0">
                          <a:solidFill>
                            <a:schemeClr val="tx1">
                              <a:lumMod val="95000"/>
                              <a:lumOff val="5000"/>
                            </a:schemeClr>
                          </a:solidFill>
                          <a:latin typeface="微软雅黑" panose="020B0503020204020204" pitchFamily="34" charset="-122"/>
                          <a:ea typeface="+mn-ea"/>
                        </a:rPr>
                        <a:t>CNN+RL</a:t>
                      </a:r>
                      <a:r>
                        <a:rPr lang="zh-CN" altLang="en-US" sz="1400" dirty="0">
                          <a:solidFill>
                            <a:schemeClr val="tx1">
                              <a:lumMod val="95000"/>
                              <a:lumOff val="5000"/>
                            </a:schemeClr>
                          </a:solidFill>
                          <a:latin typeface="微软雅黑" panose="020B0503020204020204" pitchFamily="34" charset="-122"/>
                          <a:ea typeface="+mn-ea"/>
                        </a:rPr>
                        <a:t>（</a:t>
                      </a:r>
                      <a:r>
                        <a:rPr lang="en-US" altLang="zh-CN" sz="1400" dirty="0">
                          <a:solidFill>
                            <a:schemeClr val="tx1">
                              <a:lumMod val="95000"/>
                              <a:lumOff val="5000"/>
                            </a:schemeClr>
                          </a:solidFill>
                          <a:latin typeface="微软雅黑" panose="020B0503020204020204" pitchFamily="34" charset="-122"/>
                          <a:ea typeface="+mn-ea"/>
                        </a:rPr>
                        <a:t>Feng et al. 2018</a:t>
                      </a:r>
                      <a:r>
                        <a:rPr lang="zh-CN" altLang="en-US" sz="1400" dirty="0">
                          <a:solidFill>
                            <a:schemeClr val="tx1">
                              <a:lumMod val="95000"/>
                              <a:lumOff val="5000"/>
                            </a:schemeClr>
                          </a:solidFill>
                          <a:latin typeface="微软雅黑" panose="020B0503020204020204" pitchFamily="34" charset="-122"/>
                          <a:ea typeface="+mn-ea"/>
                        </a:rPr>
                        <a:t>）</a:t>
                      </a:r>
                      <a:endParaRPr lang="en-US" altLang="zh-CN" sz="1400" dirty="0">
                        <a:solidFill>
                          <a:schemeClr val="tx1">
                            <a:lumMod val="95000"/>
                            <a:lumOff val="5000"/>
                          </a:schemeClr>
                        </a:solidFill>
                        <a:latin typeface="微软雅黑" panose="020B0503020204020204" pitchFamily="34" charset="-122"/>
                        <a:ea typeface="+mn-ea"/>
                      </a:endParaRPr>
                    </a:p>
                    <a:p>
                      <a:pPr marL="171450" indent="-171450">
                        <a:lnSpc>
                          <a:spcPct val="150000"/>
                        </a:lnSpc>
                        <a:buFont typeface="Arial" panose="020B0604020202020204" pitchFamily="34" charset="0"/>
                        <a:buChar char="•"/>
                      </a:pPr>
                      <a:r>
                        <a:rPr lang="en-US" altLang="zh-CN" sz="1400" dirty="0">
                          <a:solidFill>
                            <a:schemeClr val="tx1">
                              <a:lumMod val="95000"/>
                              <a:lumOff val="5000"/>
                            </a:schemeClr>
                          </a:solidFill>
                        </a:rPr>
                        <a:t>RCEND</a:t>
                      </a:r>
                      <a:r>
                        <a:rPr lang="zh-CN" altLang="en-US" sz="1400" dirty="0">
                          <a:solidFill>
                            <a:schemeClr val="tx1">
                              <a:lumMod val="95000"/>
                              <a:lumOff val="5000"/>
                            </a:schemeClr>
                          </a:solidFill>
                        </a:rPr>
                        <a:t>（</a:t>
                      </a:r>
                      <a:r>
                        <a:rPr lang="en-US" altLang="zh-CN" sz="1400" dirty="0">
                          <a:solidFill>
                            <a:schemeClr val="tx1">
                              <a:lumMod val="95000"/>
                              <a:lumOff val="5000"/>
                            </a:schemeClr>
                          </a:solidFill>
                        </a:rPr>
                        <a:t>2019</a:t>
                      </a:r>
                      <a:r>
                        <a:rPr lang="zh-CN" altLang="en-US" sz="1400" dirty="0">
                          <a:solidFill>
                            <a:schemeClr val="tx1">
                              <a:lumMod val="95000"/>
                              <a:lumOff val="5000"/>
                            </a:schemeClr>
                          </a:solidFill>
                        </a:rPr>
                        <a:t>）</a:t>
                      </a:r>
                      <a:endParaRPr lang="en-US" altLang="zh-CN" sz="1400" dirty="0">
                        <a:solidFill>
                          <a:schemeClr val="tx1">
                            <a:lumMod val="95000"/>
                            <a:lumOff val="5000"/>
                          </a:schemeClr>
                        </a:solidFill>
                        <a:latin typeface="微软雅黑" panose="020B0503020204020204" pitchFamily="34" charset="-122"/>
                        <a:ea typeface="+mn-ea"/>
                      </a:endParaRPr>
                    </a:p>
                    <a:p>
                      <a:pPr marL="171450" indent="-171450">
                        <a:lnSpc>
                          <a:spcPct val="150000"/>
                        </a:lnSpc>
                        <a:buFont typeface="Arial" panose="020B0604020202020204" pitchFamily="34" charset="0"/>
                        <a:buChar char="•"/>
                      </a:pPr>
                      <a:r>
                        <a:rPr lang="en-US" altLang="zh-CN" sz="1400" dirty="0">
                          <a:solidFill>
                            <a:schemeClr val="tx1">
                              <a:lumMod val="95000"/>
                              <a:lumOff val="5000"/>
                            </a:schemeClr>
                          </a:solidFill>
                        </a:rPr>
                        <a:t>DCRE</a:t>
                      </a:r>
                      <a:r>
                        <a:rPr lang="zh-CN" altLang="en-US" sz="1400" dirty="0">
                          <a:solidFill>
                            <a:schemeClr val="tx1">
                              <a:lumMod val="95000"/>
                              <a:lumOff val="5000"/>
                            </a:schemeClr>
                          </a:solidFill>
                        </a:rPr>
                        <a:t>（</a:t>
                      </a:r>
                      <a:r>
                        <a:rPr lang="en-US" altLang="zh-CN" sz="1400" dirty="0">
                          <a:solidFill>
                            <a:schemeClr val="tx1">
                              <a:lumMod val="95000"/>
                              <a:lumOff val="5000"/>
                            </a:schemeClr>
                          </a:solidFill>
                        </a:rPr>
                        <a:t>2020</a:t>
                      </a:r>
                      <a:r>
                        <a:rPr lang="zh-CN" altLang="en-US" sz="1400" dirty="0">
                          <a:solidFill>
                            <a:schemeClr val="tx1">
                              <a:lumMod val="95000"/>
                              <a:lumOff val="5000"/>
                            </a:schemeClr>
                          </a:solidFill>
                        </a:rPr>
                        <a:t>）</a:t>
                      </a:r>
                      <a:endParaRPr lang="en-US" altLang="zh-CN" sz="1400" dirty="0">
                        <a:solidFill>
                          <a:schemeClr val="tx1">
                            <a:lumMod val="95000"/>
                            <a:lumOff val="5000"/>
                          </a:schemeClr>
                        </a:solidFill>
                        <a:latin typeface="微软雅黑" panose="020B0503020204020204" pitchFamily="34" charset="-122"/>
                        <a:ea typeface="+mn-ea"/>
                      </a:endParaRPr>
                    </a:p>
                    <a:p>
                      <a:pPr marL="171450" indent="-171450" algn="l" defTabSz="914354" rtl="0" eaLnBrk="1" latinLnBrk="0" hangingPunct="1">
                        <a:lnSpc>
                          <a:spcPct val="150000"/>
                        </a:lnSpc>
                        <a:buFont typeface="Arial" panose="020B0604020202020204" pitchFamily="34" charset="0"/>
                        <a:buChar char="•"/>
                      </a:pPr>
                      <a:r>
                        <a:rPr lang="en-US" altLang="zh-CN" sz="1400" kern="1200" dirty="0">
                          <a:solidFill>
                            <a:schemeClr val="tx1">
                              <a:lumMod val="95000"/>
                              <a:lumOff val="5000"/>
                            </a:schemeClr>
                          </a:solidFill>
                          <a:latin typeface="微软雅黑" panose="020B0503020204020204" pitchFamily="34" charset="-122"/>
                          <a:ea typeface="+mn-ea"/>
                          <a:cs typeface="+mn-cs"/>
                        </a:rPr>
                        <a:t>SENT</a:t>
                      </a:r>
                      <a:r>
                        <a:rPr lang="zh-CN" altLang="en-US" sz="1400" kern="1200" dirty="0">
                          <a:solidFill>
                            <a:schemeClr val="tx1">
                              <a:lumMod val="95000"/>
                              <a:lumOff val="5000"/>
                            </a:schemeClr>
                          </a:solidFill>
                          <a:latin typeface="微软雅黑" panose="020B0503020204020204" pitchFamily="34" charset="-122"/>
                          <a:ea typeface="+mn-ea"/>
                          <a:cs typeface="+mn-cs"/>
                        </a:rPr>
                        <a:t>（</a:t>
                      </a:r>
                      <a:r>
                        <a:rPr lang="en-US" altLang="zh-CN" sz="1400" kern="1200" dirty="0">
                          <a:solidFill>
                            <a:schemeClr val="tx1">
                              <a:lumMod val="95000"/>
                              <a:lumOff val="5000"/>
                            </a:schemeClr>
                          </a:solidFill>
                          <a:latin typeface="微软雅黑" panose="020B0503020204020204" pitchFamily="34" charset="-122"/>
                          <a:ea typeface="+mn-ea"/>
                          <a:cs typeface="+mn-cs"/>
                        </a:rPr>
                        <a:t>Ma et al. 2021</a:t>
                      </a:r>
                      <a:r>
                        <a:rPr lang="zh-CN" altLang="en-US" sz="1400" kern="1200" dirty="0">
                          <a:solidFill>
                            <a:schemeClr val="tx1">
                              <a:lumMod val="95000"/>
                              <a:lumOff val="5000"/>
                            </a:schemeClr>
                          </a:solidFill>
                          <a:latin typeface="微软雅黑" panose="020B0503020204020204" pitchFamily="34" charset="-122"/>
                          <a:ea typeface="+mn-ea"/>
                          <a:cs typeface="+mn-cs"/>
                        </a:rPr>
                        <a:t>）</a:t>
                      </a:r>
                    </a:p>
                    <a:p>
                      <a:endParaRPr lang="zh-CN" altLang="en-US" dirty="0"/>
                    </a:p>
                  </a:txBody>
                  <a:tcPr/>
                </a:tc>
                <a:tc>
                  <a:txBody>
                    <a:bodyPr/>
                    <a:lstStyle/>
                    <a:p>
                      <a:pPr marL="171450" indent="-171450">
                        <a:lnSpc>
                          <a:spcPct val="150000"/>
                        </a:lnSpc>
                        <a:buFont typeface="Arial" panose="020B0604020202020204" pitchFamily="34" charset="0"/>
                        <a:buChar char="•"/>
                      </a:pPr>
                      <a:r>
                        <a:rPr lang="zh-CN" altLang="en-US" sz="1400" b="0" dirty="0">
                          <a:solidFill>
                            <a:schemeClr val="tx1">
                              <a:lumMod val="95000"/>
                              <a:lumOff val="5000"/>
                            </a:schemeClr>
                          </a:solidFill>
                          <a:latin typeface="微软雅黑" panose="020B0503020204020204" pitchFamily="34" charset="-122"/>
                        </a:rPr>
                        <a:t>验证模型在数据集上关系抽取的性能表现；</a:t>
                      </a:r>
                      <a:endParaRPr lang="en-US" altLang="zh-CN" sz="1400" b="0" dirty="0">
                        <a:solidFill>
                          <a:schemeClr val="tx1">
                            <a:lumMod val="95000"/>
                            <a:lumOff val="5000"/>
                          </a:schemeClr>
                        </a:solidFill>
                        <a:latin typeface="微软雅黑" panose="020B0503020204020204" pitchFamily="34" charset="-122"/>
                      </a:endParaRPr>
                    </a:p>
                    <a:p>
                      <a:pPr marL="171450" indent="-171450">
                        <a:lnSpc>
                          <a:spcPct val="150000"/>
                        </a:lnSpc>
                        <a:buFont typeface="Arial" panose="020B0604020202020204" pitchFamily="34" charset="0"/>
                        <a:buChar char="•"/>
                      </a:pPr>
                      <a:r>
                        <a:rPr lang="zh-CN" altLang="en-US" sz="1400" dirty="0">
                          <a:solidFill>
                            <a:schemeClr val="tx1">
                              <a:lumMod val="95000"/>
                              <a:lumOff val="5000"/>
                            </a:schemeClr>
                          </a:solidFill>
                          <a:latin typeface="微软雅黑" panose="020B0503020204020204" pitchFamily="34" charset="-122"/>
                        </a:rPr>
                        <a:t>验证各个适用于关系抽取的文本增强策略的有效性；</a:t>
                      </a:r>
                      <a:endParaRPr lang="en-US" altLang="zh-CN" sz="1400" dirty="0">
                        <a:solidFill>
                          <a:schemeClr val="tx1">
                            <a:lumMod val="95000"/>
                            <a:lumOff val="5000"/>
                          </a:schemeClr>
                        </a:solidFill>
                        <a:latin typeface="微软雅黑" panose="020B0503020204020204" pitchFamily="34" charset="-122"/>
                      </a:endParaRPr>
                    </a:p>
                    <a:p>
                      <a:pPr marL="171450" indent="-171450">
                        <a:lnSpc>
                          <a:spcPct val="150000"/>
                        </a:lnSpc>
                        <a:buFont typeface="Arial" panose="020B0604020202020204" pitchFamily="34" charset="0"/>
                        <a:buChar char="•"/>
                      </a:pPr>
                      <a:r>
                        <a:rPr lang="zh-CN" altLang="en-US" sz="1400" dirty="0">
                          <a:solidFill>
                            <a:schemeClr val="tx1">
                              <a:lumMod val="95000"/>
                              <a:lumOff val="5000"/>
                            </a:schemeClr>
                          </a:solidFill>
                          <a:latin typeface="微软雅黑" panose="020B0503020204020204" pitchFamily="34" charset="-122"/>
                        </a:rPr>
                        <a:t>消融实验（模型不同模块对性能的影响）</a:t>
                      </a:r>
                      <a:endParaRPr lang="en-US" altLang="zh-CN" sz="1400" dirty="0">
                        <a:solidFill>
                          <a:schemeClr val="tx1">
                            <a:lumMod val="95000"/>
                            <a:lumOff val="5000"/>
                          </a:schemeClr>
                        </a:solidFill>
                        <a:latin typeface="微软雅黑" panose="020B0503020204020204" pitchFamily="34" charset="-122"/>
                      </a:endParaRPr>
                    </a:p>
                    <a:p>
                      <a:pPr marL="171450" indent="-171450">
                        <a:lnSpc>
                          <a:spcPct val="150000"/>
                        </a:lnSpc>
                        <a:buFont typeface="Arial" panose="020B0604020202020204" pitchFamily="34" charset="0"/>
                        <a:buChar char="•"/>
                      </a:pPr>
                      <a:r>
                        <a:rPr lang="zh-CN" altLang="en-US" sz="1400" dirty="0">
                          <a:solidFill>
                            <a:schemeClr val="tx1">
                              <a:lumMod val="95000"/>
                              <a:lumOff val="5000"/>
                            </a:schemeClr>
                          </a:solidFill>
                        </a:rPr>
                        <a:t>定性说明（选取一些代表性的实例进行分析）</a:t>
                      </a:r>
                      <a:endParaRPr lang="en-US" altLang="zh-CN" sz="2000" b="0" dirty="0">
                        <a:solidFill>
                          <a:schemeClr val="tx1">
                            <a:lumMod val="95000"/>
                            <a:lumOff val="5000"/>
                          </a:schemeClr>
                        </a:solidFill>
                        <a:latin typeface="微软雅黑" panose="020B0503020204020204" pitchFamily="34" charset="-122"/>
                      </a:endParaRPr>
                    </a:p>
                    <a:p>
                      <a:endParaRPr lang="zh-CN" altLang="en-US" dirty="0"/>
                    </a:p>
                  </a:txBody>
                  <a:tcPr/>
                </a:tc>
                <a:extLst>
                  <a:ext uri="{0D108BD9-81ED-4DB2-BD59-A6C34878D82A}">
                    <a16:rowId xmlns:a16="http://schemas.microsoft.com/office/drawing/2014/main" val="2682062698"/>
                  </a:ext>
                </a:extLst>
              </a:tr>
              <a:tr h="992883">
                <a:tc>
                  <a:txBody>
                    <a:bodyPr/>
                    <a:lstStyle/>
                    <a:p>
                      <a:r>
                        <a:rPr lang="en-US" altLang="zh-CN" dirty="0"/>
                        <a:t>Noisy TACRED</a:t>
                      </a:r>
                      <a:endParaRPr lang="zh-CN" altLang="en-US" dirty="0"/>
                    </a:p>
                  </a:txBody>
                  <a:tcPr/>
                </a:tc>
                <a:tc>
                  <a:txBody>
                    <a:bodyPr/>
                    <a:lstStyle/>
                    <a:p>
                      <a:pPr marL="171450" indent="-171450" algn="l" defTabSz="914354" rtl="0" eaLnBrk="1" latinLnBrk="0" hangingPunct="1">
                        <a:lnSpc>
                          <a:spcPct val="150000"/>
                        </a:lnSpc>
                        <a:buFont typeface="Arial" panose="020B0604020202020204" pitchFamily="34" charset="0"/>
                        <a:buChar char="•"/>
                      </a:pPr>
                      <a:r>
                        <a:rPr lang="en-US" altLang="zh-CN" sz="1400" kern="1200" dirty="0">
                          <a:solidFill>
                            <a:schemeClr val="tx1">
                              <a:lumMod val="95000"/>
                              <a:lumOff val="5000"/>
                            </a:schemeClr>
                          </a:solidFill>
                          <a:latin typeface="微软雅黑" panose="020B0503020204020204" pitchFamily="34" charset="-122"/>
                          <a:ea typeface="+mn-ea"/>
                          <a:cs typeface="+mn-cs"/>
                        </a:rPr>
                        <a:t>SENT</a:t>
                      </a:r>
                      <a:r>
                        <a:rPr lang="zh-CN" altLang="en-US" sz="1400" kern="1200" dirty="0">
                          <a:solidFill>
                            <a:schemeClr val="tx1">
                              <a:lumMod val="95000"/>
                              <a:lumOff val="5000"/>
                            </a:schemeClr>
                          </a:solidFill>
                          <a:latin typeface="微软雅黑" panose="020B0503020204020204" pitchFamily="34" charset="-122"/>
                          <a:ea typeface="+mn-ea"/>
                          <a:cs typeface="+mn-cs"/>
                        </a:rPr>
                        <a:t>（</a:t>
                      </a:r>
                      <a:r>
                        <a:rPr lang="en-US" altLang="zh-CN" sz="1400" kern="1200" dirty="0">
                          <a:solidFill>
                            <a:schemeClr val="tx1">
                              <a:lumMod val="95000"/>
                              <a:lumOff val="5000"/>
                            </a:schemeClr>
                          </a:solidFill>
                          <a:latin typeface="微软雅黑" panose="020B0503020204020204" pitchFamily="34" charset="-122"/>
                          <a:ea typeface="+mn-ea"/>
                          <a:cs typeface="+mn-cs"/>
                        </a:rPr>
                        <a:t>Ma et al. 2021</a:t>
                      </a:r>
                      <a:r>
                        <a:rPr lang="zh-CN" altLang="en-US" sz="1400" kern="1200" dirty="0">
                          <a:solidFill>
                            <a:schemeClr val="tx1">
                              <a:lumMod val="95000"/>
                              <a:lumOff val="5000"/>
                            </a:schemeClr>
                          </a:solidFill>
                          <a:latin typeface="微软雅黑" panose="020B0503020204020204" pitchFamily="34" charset="-122"/>
                          <a:ea typeface="+mn-ea"/>
                          <a:cs typeface="+mn-cs"/>
                        </a:rPr>
                        <a:t>）</a:t>
                      </a:r>
                    </a:p>
                  </a:txBody>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sz="1400" b="0" dirty="0">
                          <a:solidFill>
                            <a:schemeClr val="tx1">
                              <a:lumMod val="95000"/>
                              <a:lumOff val="5000"/>
                            </a:schemeClr>
                          </a:solidFill>
                          <a:latin typeface="微软雅黑" panose="020B0503020204020204" pitchFamily="34" charset="-122"/>
                        </a:rPr>
                        <a:t>验证模型在数据集上关系抽取的性能表现；</a:t>
                      </a:r>
                      <a:endParaRPr lang="en-US" altLang="zh-CN" sz="1400" dirty="0">
                        <a:solidFill>
                          <a:schemeClr val="tx1">
                            <a:lumMod val="95000"/>
                            <a:lumOff val="5000"/>
                          </a:schemeClr>
                        </a:solidFill>
                        <a:latin typeface="微软雅黑" panose="020B0503020204020204" pitchFamily="34" charset="-122"/>
                      </a:endParaRPr>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sz="1400" dirty="0">
                          <a:solidFill>
                            <a:schemeClr val="tx1">
                              <a:lumMod val="95000"/>
                              <a:lumOff val="5000"/>
                            </a:schemeClr>
                          </a:solidFill>
                          <a:latin typeface="微软雅黑" panose="020B0503020204020204" pitchFamily="34" charset="-122"/>
                        </a:rPr>
                        <a:t>验证模型对噪声样例的滤除、重标效果</a:t>
                      </a:r>
                      <a:endParaRPr lang="en-US" altLang="zh-CN" sz="1400" dirty="0">
                        <a:solidFill>
                          <a:schemeClr val="tx1">
                            <a:lumMod val="95000"/>
                            <a:lumOff val="5000"/>
                          </a:schemeClr>
                        </a:solidFill>
                        <a:latin typeface="微软雅黑" panose="020B0503020204020204" pitchFamily="34" charset="-122"/>
                      </a:endParaRPr>
                    </a:p>
                    <a:p>
                      <a:endParaRPr lang="zh-CN" altLang="en-US" dirty="0"/>
                    </a:p>
                  </a:txBody>
                  <a:tcPr/>
                </a:tc>
                <a:extLst>
                  <a:ext uri="{0D108BD9-81ED-4DB2-BD59-A6C34878D82A}">
                    <a16:rowId xmlns:a16="http://schemas.microsoft.com/office/drawing/2014/main" val="1867249008"/>
                  </a:ext>
                </a:extLst>
              </a:tr>
              <a:tr h="638320">
                <a:tc>
                  <a:txBody>
                    <a:bodyPr/>
                    <a:lstStyle/>
                    <a:p>
                      <a:r>
                        <a:rPr lang="en-US" altLang="zh-CN" dirty="0"/>
                        <a:t>TACRED</a:t>
                      </a:r>
                      <a:endParaRPr lang="zh-CN" altLang="en-US" dirty="0"/>
                    </a:p>
                  </a:txBody>
                  <a:tcPr/>
                </a:tc>
                <a:tc>
                  <a:txBody>
                    <a:bodyPr/>
                    <a:lstStyle/>
                    <a:p>
                      <a:pPr marL="171450" indent="-171450" algn="l" defTabSz="914354" rtl="0" eaLnBrk="1" latinLnBrk="0" hangingPunct="1">
                        <a:lnSpc>
                          <a:spcPct val="150000"/>
                        </a:lnSpc>
                        <a:buFont typeface="Arial" panose="020B0604020202020204" pitchFamily="34" charset="0"/>
                        <a:buChar char="•"/>
                      </a:pPr>
                      <a:r>
                        <a:rPr lang="zh-CN" altLang="en-US" sz="1400" kern="1200" dirty="0">
                          <a:solidFill>
                            <a:schemeClr val="tx1">
                              <a:lumMod val="95000"/>
                              <a:lumOff val="5000"/>
                            </a:schemeClr>
                          </a:solidFill>
                          <a:latin typeface="微软雅黑" panose="020B0503020204020204" pitchFamily="34" charset="-122"/>
                          <a:ea typeface="+mn-ea"/>
                          <a:cs typeface="+mn-cs"/>
                        </a:rPr>
                        <a:t>其他句子级别的模型</a:t>
                      </a:r>
                    </a:p>
                  </a:txBody>
                  <a:tcPr/>
                </a:tc>
                <a:tc>
                  <a:txBody>
                    <a:bodyPr/>
                    <a:lstStyle/>
                    <a:p>
                      <a:r>
                        <a:rPr lang="zh-CN" altLang="en-US" sz="1400" dirty="0"/>
                        <a:t>验证模型在句子级别的关系抽取上的性能表现</a:t>
                      </a:r>
                    </a:p>
                  </a:txBody>
                  <a:tcPr/>
                </a:tc>
                <a:extLst>
                  <a:ext uri="{0D108BD9-81ED-4DB2-BD59-A6C34878D82A}">
                    <a16:rowId xmlns:a16="http://schemas.microsoft.com/office/drawing/2014/main" val="202463492"/>
                  </a:ext>
                </a:extLst>
              </a:tr>
            </a:tbl>
          </a:graphicData>
        </a:graphic>
      </p:graphicFrame>
    </p:spTree>
    <p:extLst>
      <p:ext uri="{BB962C8B-B14F-4D97-AF65-F5344CB8AC3E}">
        <p14:creationId xmlns:p14="http://schemas.microsoft.com/office/powerpoint/2010/main" val="2090987409"/>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3" name="直接连接符 82"/>
          <p:cNvCxnSpPr/>
          <p:nvPr/>
        </p:nvCxnSpPr>
        <p:spPr>
          <a:xfrm flipH="1">
            <a:off x="6763951" y="1365189"/>
            <a:ext cx="1" cy="5492811"/>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6038455" y="1"/>
            <a:ext cx="0" cy="5643645"/>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rot="5400000">
            <a:off x="-2741855" y="2736811"/>
            <a:ext cx="6818603" cy="1344991"/>
          </a:xfrm>
          <a:prstGeom prst="rect">
            <a:avLst/>
          </a:prstGeom>
          <a:gradFill>
            <a:gsLst>
              <a:gs pos="98701">
                <a:srgbClr val="2C1C5B"/>
              </a:gs>
              <a:gs pos="0">
                <a:schemeClr val="accent1">
                  <a:lumMod val="5000"/>
                  <a:lumOff val="95000"/>
                  <a:alpha val="0"/>
                </a:schemeClr>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solidFill>
                <a:srgbClr val="2C1C5B"/>
              </a:solidFill>
            </a:endParaRPr>
          </a:p>
        </p:txBody>
      </p:sp>
      <p:grpSp>
        <p:nvGrpSpPr>
          <p:cNvPr id="15" name="组 14"/>
          <p:cNvGrpSpPr/>
          <p:nvPr/>
        </p:nvGrpSpPr>
        <p:grpSpPr>
          <a:xfrm>
            <a:off x="-22300" y="6654793"/>
            <a:ext cx="1271471" cy="203211"/>
            <a:chOff x="-22302" y="6654791"/>
            <a:chExt cx="1271471" cy="203210"/>
          </a:xfrm>
        </p:grpSpPr>
        <p:sp>
          <p:nvSpPr>
            <p:cNvPr id="9" name="圆角矩形 8"/>
            <p:cNvSpPr/>
            <p:nvPr/>
          </p:nvSpPr>
          <p:spPr>
            <a:xfrm flipV="1">
              <a:off x="240276" y="6654791"/>
              <a:ext cx="224807" cy="203210"/>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flipV="1">
              <a:off x="-22302" y="6654791"/>
              <a:ext cx="224807" cy="203210"/>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flipV="1">
              <a:off x="755838" y="6654791"/>
              <a:ext cx="224807" cy="203210"/>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flipV="1">
              <a:off x="493260" y="6654791"/>
              <a:ext cx="224807" cy="203210"/>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flipV="1">
              <a:off x="1024362" y="6654791"/>
              <a:ext cx="224807" cy="203210"/>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文本框 19"/>
          <p:cNvSpPr txBox="1"/>
          <p:nvPr/>
        </p:nvSpPr>
        <p:spPr>
          <a:xfrm>
            <a:off x="113076" y="245329"/>
            <a:ext cx="1031043" cy="4519883"/>
          </a:xfrm>
          <a:prstGeom prst="rect">
            <a:avLst/>
          </a:prstGeom>
          <a:noFill/>
        </p:spPr>
        <p:txBody>
          <a:bodyPr vert="eaVert" wrap="square" lIns="91436" tIns="45718" rIns="91436" bIns="45718" rtlCol="0">
            <a:spAutoFit/>
          </a:bodyPr>
          <a:lstStyle/>
          <a:p>
            <a:r>
              <a:rPr lang="en-US" altLang="zh-CN" sz="5500" dirty="0">
                <a:solidFill>
                  <a:schemeClr val="bg1"/>
                </a:solidFill>
                <a:latin typeface="Eras Light ITC" panose="020B0402030504020804" pitchFamily="34" charset="0"/>
              </a:rPr>
              <a:t>CONTENTS</a:t>
            </a:r>
            <a:endParaRPr lang="zh-CN" altLang="en-US" sz="5500" dirty="0">
              <a:solidFill>
                <a:schemeClr val="bg1"/>
              </a:solidFill>
              <a:latin typeface="Eras Light ITC" panose="020B0402030504020804" pitchFamily="34" charset="0"/>
            </a:endParaRPr>
          </a:p>
        </p:txBody>
      </p:sp>
      <p:sp>
        <p:nvSpPr>
          <p:cNvPr id="73" name="圆角矩形 72"/>
          <p:cNvSpPr/>
          <p:nvPr/>
        </p:nvSpPr>
        <p:spPr>
          <a:xfrm rot="10800000" flipV="1">
            <a:off x="5796314" y="1705946"/>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1</a:t>
            </a:r>
            <a:endParaRPr lang="zh-CN" altLang="en-US" sz="3600" dirty="0"/>
          </a:p>
        </p:txBody>
      </p:sp>
      <p:sp>
        <p:nvSpPr>
          <p:cNvPr id="74" name="圆角矩形 73"/>
          <p:cNvSpPr/>
          <p:nvPr/>
        </p:nvSpPr>
        <p:spPr>
          <a:xfrm rot="10800000" flipV="1">
            <a:off x="6521813" y="2313515"/>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4</a:t>
            </a:r>
            <a:endParaRPr lang="zh-CN" altLang="en-US" sz="3600" dirty="0"/>
          </a:p>
        </p:txBody>
      </p:sp>
      <p:sp>
        <p:nvSpPr>
          <p:cNvPr id="75" name="圆角矩形 74"/>
          <p:cNvSpPr/>
          <p:nvPr/>
        </p:nvSpPr>
        <p:spPr>
          <a:xfrm rot="10800000" flipV="1">
            <a:off x="5797245" y="2976883"/>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2</a:t>
            </a:r>
            <a:endParaRPr lang="zh-CN" altLang="en-US" sz="3600" dirty="0"/>
          </a:p>
        </p:txBody>
      </p:sp>
      <p:sp>
        <p:nvSpPr>
          <p:cNvPr id="76" name="圆角矩形 75"/>
          <p:cNvSpPr/>
          <p:nvPr/>
        </p:nvSpPr>
        <p:spPr>
          <a:xfrm rot="10800000" flipV="1">
            <a:off x="6521813" y="3583515"/>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5</a:t>
            </a:r>
            <a:endParaRPr lang="zh-CN" altLang="en-US" sz="3600" dirty="0"/>
          </a:p>
        </p:txBody>
      </p:sp>
      <p:sp>
        <p:nvSpPr>
          <p:cNvPr id="77" name="圆角矩形 76"/>
          <p:cNvSpPr/>
          <p:nvPr/>
        </p:nvSpPr>
        <p:spPr>
          <a:xfrm rot="10800000" flipV="1">
            <a:off x="5797245" y="4246883"/>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sp>
        <p:nvSpPr>
          <p:cNvPr id="87" name="文本框 86"/>
          <p:cNvSpPr txBox="1"/>
          <p:nvPr/>
        </p:nvSpPr>
        <p:spPr>
          <a:xfrm>
            <a:off x="3244677" y="1564949"/>
            <a:ext cx="2031317" cy="646327"/>
          </a:xfrm>
          <a:prstGeom prst="rect">
            <a:avLst/>
          </a:prstGeom>
          <a:noFill/>
        </p:spPr>
        <p:txBody>
          <a:bodyPr wrap="none" lIns="91436" tIns="45718" rIns="91436" bIns="45718" rtlCol="0">
            <a:spAutoFit/>
          </a:bodyPr>
          <a:lstStyle/>
          <a:p>
            <a:r>
              <a:rPr lang="zh-CN" altLang="en-US" sz="3600" dirty="0">
                <a:solidFill>
                  <a:schemeClr val="tx2"/>
                </a:solidFill>
                <a:latin typeface="微软雅黑" panose="020B0503020204020204" pitchFamily="34" charset="-122"/>
                <a:ea typeface="微软雅黑" panose="020B0503020204020204" pitchFamily="34" charset="-122"/>
              </a:rPr>
              <a:t>研究背景</a:t>
            </a:r>
          </a:p>
        </p:txBody>
      </p:sp>
      <p:sp>
        <p:nvSpPr>
          <p:cNvPr id="88" name="文本框 87"/>
          <p:cNvSpPr txBox="1"/>
          <p:nvPr/>
        </p:nvSpPr>
        <p:spPr>
          <a:xfrm>
            <a:off x="7676173" y="2197403"/>
            <a:ext cx="2031317" cy="646327"/>
          </a:xfrm>
          <a:prstGeom prst="rect">
            <a:avLst/>
          </a:prstGeom>
          <a:noFill/>
        </p:spPr>
        <p:txBody>
          <a:bodyPr wrap="none" lIns="91436" tIns="45718" rIns="91436" bIns="45718" rtlCol="0">
            <a:spAutoFit/>
          </a:bodyPr>
          <a:lstStyle/>
          <a:p>
            <a:r>
              <a:rPr lang="zh-CN" altLang="en-US" sz="3600" dirty="0">
                <a:solidFill>
                  <a:schemeClr val="tx2"/>
                </a:solidFill>
                <a:latin typeface="微软雅黑" panose="020B0503020204020204" pitchFamily="34" charset="-122"/>
                <a:ea typeface="微软雅黑" panose="020B0503020204020204" pitchFamily="34" charset="-122"/>
              </a:rPr>
              <a:t>实验设计</a:t>
            </a:r>
          </a:p>
        </p:txBody>
      </p:sp>
      <p:sp>
        <p:nvSpPr>
          <p:cNvPr id="89" name="文本框 88"/>
          <p:cNvSpPr txBox="1"/>
          <p:nvPr/>
        </p:nvSpPr>
        <p:spPr>
          <a:xfrm>
            <a:off x="3248529" y="2839539"/>
            <a:ext cx="2031317" cy="646327"/>
          </a:xfrm>
          <a:prstGeom prst="rect">
            <a:avLst/>
          </a:prstGeom>
          <a:noFill/>
        </p:spPr>
        <p:txBody>
          <a:bodyPr wrap="none" lIns="91436" tIns="45718" rIns="91436" bIns="45718" rtlCol="0">
            <a:spAutoFit/>
          </a:bodyPr>
          <a:lstStyle/>
          <a:p>
            <a:r>
              <a:rPr lang="zh-CN" altLang="en-US" sz="3600" dirty="0">
                <a:solidFill>
                  <a:schemeClr val="tx2"/>
                </a:solidFill>
                <a:latin typeface="微软雅黑" panose="020B0503020204020204" pitchFamily="34" charset="-122"/>
                <a:ea typeface="微软雅黑" panose="020B0503020204020204" pitchFamily="34" charset="-122"/>
              </a:rPr>
              <a:t>相关工作</a:t>
            </a:r>
          </a:p>
        </p:txBody>
      </p:sp>
      <p:sp>
        <p:nvSpPr>
          <p:cNvPr id="90" name="文本框 89"/>
          <p:cNvSpPr txBox="1"/>
          <p:nvPr/>
        </p:nvSpPr>
        <p:spPr>
          <a:xfrm>
            <a:off x="7676173" y="3467403"/>
            <a:ext cx="2031317" cy="646327"/>
          </a:xfrm>
          <a:prstGeom prst="rect">
            <a:avLst/>
          </a:prstGeom>
          <a:noFill/>
        </p:spPr>
        <p:txBody>
          <a:bodyPr wrap="none" lIns="91436" tIns="45718" rIns="91436" bIns="45718" rtlCol="0">
            <a:spAutoFit/>
          </a:bodyPr>
          <a:lstStyle/>
          <a:p>
            <a:r>
              <a:rPr lang="zh-CN" altLang="en-US" sz="3600" dirty="0">
                <a:solidFill>
                  <a:schemeClr val="tx2"/>
                </a:solidFill>
                <a:latin typeface="微软雅黑" panose="020B0503020204020204" pitchFamily="34" charset="-122"/>
                <a:ea typeface="微软雅黑" panose="020B0503020204020204" pitchFamily="34" charset="-122"/>
              </a:rPr>
              <a:t>研究计划</a:t>
            </a:r>
          </a:p>
        </p:txBody>
      </p:sp>
      <p:sp>
        <p:nvSpPr>
          <p:cNvPr id="91" name="文本框 90"/>
          <p:cNvSpPr txBox="1"/>
          <p:nvPr/>
        </p:nvSpPr>
        <p:spPr>
          <a:xfrm>
            <a:off x="3248529" y="4109539"/>
            <a:ext cx="2031317" cy="646327"/>
          </a:xfrm>
          <a:prstGeom prst="rect">
            <a:avLst/>
          </a:prstGeom>
          <a:noFill/>
        </p:spPr>
        <p:txBody>
          <a:bodyPr wrap="none" lIns="91436" tIns="45718" rIns="91436" bIns="45718" rtlCol="0">
            <a:spAutoFit/>
          </a:bodyPr>
          <a:lstStyle/>
          <a:p>
            <a:r>
              <a:rPr lang="zh-CN" altLang="en-US" sz="3600" dirty="0">
                <a:solidFill>
                  <a:schemeClr val="tx2"/>
                </a:solidFill>
                <a:latin typeface="微软雅黑" panose="020B0503020204020204" pitchFamily="34" charset="-122"/>
                <a:ea typeface="微软雅黑" panose="020B0503020204020204" pitchFamily="34" charset="-122"/>
              </a:rPr>
              <a:t>研究方法</a:t>
            </a:r>
          </a:p>
        </p:txBody>
      </p:sp>
      <p:sp>
        <p:nvSpPr>
          <p:cNvPr id="104" name="矩形 103"/>
          <p:cNvSpPr/>
          <p:nvPr/>
        </p:nvSpPr>
        <p:spPr>
          <a:xfrm>
            <a:off x="3202139" y="2153781"/>
            <a:ext cx="2040935" cy="261606"/>
          </a:xfrm>
          <a:prstGeom prst="rect">
            <a:avLst/>
          </a:prstGeom>
        </p:spPr>
        <p:txBody>
          <a:bodyPr wrap="none" lIns="91436" tIns="45718" rIns="91436" bIns="45718">
            <a:spAutoFit/>
          </a:bodyPr>
          <a:lstStyle/>
          <a:p>
            <a:pPr algn="ctr"/>
            <a:r>
              <a:rPr lang="en-US" altLang="zh-CN" sz="1100" dirty="0">
                <a:solidFill>
                  <a:srgbClr val="A2A2A2"/>
                </a:solidFill>
                <a:latin typeface="微软雅黑" panose="020B0503020204020204" pitchFamily="34" charset="-122"/>
                <a:ea typeface="微软雅黑" panose="020B0503020204020204" pitchFamily="34" charset="-122"/>
              </a:rPr>
              <a:t>RESEARCH BACKGROUNDS</a:t>
            </a:r>
          </a:p>
        </p:txBody>
      </p:sp>
      <p:sp>
        <p:nvSpPr>
          <p:cNvPr id="105" name="矩形 104"/>
          <p:cNvSpPr/>
          <p:nvPr/>
        </p:nvSpPr>
        <p:spPr>
          <a:xfrm>
            <a:off x="3699869" y="3485867"/>
            <a:ext cx="1271494" cy="261606"/>
          </a:xfrm>
          <a:prstGeom prst="rect">
            <a:avLst/>
          </a:prstGeom>
        </p:spPr>
        <p:txBody>
          <a:bodyPr wrap="none" lIns="91436" tIns="45718" rIns="91436" bIns="45718">
            <a:spAutoFit/>
          </a:bodyPr>
          <a:lstStyle/>
          <a:p>
            <a:pPr algn="ctr"/>
            <a:r>
              <a:rPr lang="en-US" altLang="zh-CN" sz="1100" dirty="0">
                <a:solidFill>
                  <a:srgbClr val="A2A2A2"/>
                </a:solidFill>
                <a:latin typeface="微软雅黑" panose="020B0503020204020204" pitchFamily="34" charset="-122"/>
                <a:ea typeface="微软雅黑" panose="020B0503020204020204" pitchFamily="34" charset="-122"/>
              </a:rPr>
              <a:t>RELATED WORK</a:t>
            </a:r>
          </a:p>
        </p:txBody>
      </p:sp>
      <p:sp>
        <p:nvSpPr>
          <p:cNvPr id="106" name="矩形 105"/>
          <p:cNvSpPr/>
          <p:nvPr/>
        </p:nvSpPr>
        <p:spPr>
          <a:xfrm>
            <a:off x="3568427" y="4755867"/>
            <a:ext cx="1656215" cy="261606"/>
          </a:xfrm>
          <a:prstGeom prst="rect">
            <a:avLst/>
          </a:prstGeom>
        </p:spPr>
        <p:txBody>
          <a:bodyPr wrap="none" lIns="91436" tIns="45718" rIns="91436" bIns="45718">
            <a:spAutoFit/>
          </a:bodyPr>
          <a:lstStyle/>
          <a:p>
            <a:pPr algn="ctr"/>
            <a:r>
              <a:rPr lang="en-US" altLang="zh-CN" sz="1100" dirty="0">
                <a:solidFill>
                  <a:srgbClr val="A2A2A2"/>
                </a:solidFill>
                <a:latin typeface="微软雅黑" panose="020B0503020204020204" pitchFamily="34" charset="-122"/>
                <a:ea typeface="微软雅黑" panose="020B0503020204020204" pitchFamily="34" charset="-122"/>
              </a:rPr>
              <a:t>RESEARCH METHODS</a:t>
            </a:r>
          </a:p>
        </p:txBody>
      </p:sp>
      <p:sp>
        <p:nvSpPr>
          <p:cNvPr id="107" name="矩形 106"/>
          <p:cNvSpPr/>
          <p:nvPr/>
        </p:nvSpPr>
        <p:spPr>
          <a:xfrm>
            <a:off x="7713149" y="2737657"/>
            <a:ext cx="1059897" cy="261606"/>
          </a:xfrm>
          <a:prstGeom prst="rect">
            <a:avLst/>
          </a:prstGeom>
        </p:spPr>
        <p:txBody>
          <a:bodyPr wrap="none" lIns="91436" tIns="45718" rIns="91436" bIns="45718">
            <a:spAutoFit/>
          </a:bodyPr>
          <a:lstStyle/>
          <a:p>
            <a:pPr algn="ctr"/>
            <a:r>
              <a:rPr lang="en-US" altLang="zh-CN" sz="1100" dirty="0">
                <a:solidFill>
                  <a:srgbClr val="A2A2A2"/>
                </a:solidFill>
                <a:latin typeface="微软雅黑" panose="020B0503020204020204" pitchFamily="34" charset="-122"/>
                <a:ea typeface="微软雅黑" panose="020B0503020204020204" pitchFamily="34" charset="-122"/>
              </a:rPr>
              <a:t>EXPERIMENT</a:t>
            </a:r>
          </a:p>
        </p:txBody>
      </p:sp>
      <p:sp>
        <p:nvSpPr>
          <p:cNvPr id="108" name="矩形 107"/>
          <p:cNvSpPr/>
          <p:nvPr/>
        </p:nvSpPr>
        <p:spPr>
          <a:xfrm>
            <a:off x="7630936" y="4066896"/>
            <a:ext cx="1321187" cy="261606"/>
          </a:xfrm>
          <a:prstGeom prst="rect">
            <a:avLst/>
          </a:prstGeom>
        </p:spPr>
        <p:txBody>
          <a:bodyPr wrap="none" lIns="91436" tIns="45718" rIns="91436" bIns="45718">
            <a:spAutoFit/>
          </a:bodyPr>
          <a:lstStyle/>
          <a:p>
            <a:pPr algn="ctr"/>
            <a:r>
              <a:rPr lang="en-US" altLang="zh-CN" sz="1100" dirty="0">
                <a:solidFill>
                  <a:srgbClr val="A2A2A2"/>
                </a:solidFill>
                <a:latin typeface="微软雅黑" panose="020B0503020204020204" pitchFamily="34" charset="-122"/>
                <a:ea typeface="微软雅黑" panose="020B0503020204020204" pitchFamily="34" charset="-122"/>
              </a:rPr>
              <a:t>RESEARCH PLAN</a:t>
            </a:r>
          </a:p>
        </p:txBody>
      </p:sp>
    </p:spTree>
    <p:extLst>
      <p:ext uri="{BB962C8B-B14F-4D97-AF65-F5344CB8AC3E}">
        <p14:creationId xmlns:p14="http://schemas.microsoft.com/office/powerpoint/2010/main" val="1675033865"/>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121D2945-778B-471A-BF11-BEAACF7FD16B}"/>
              </a:ext>
            </a:extLst>
          </p:cNvPr>
          <p:cNvSpPr/>
          <p:nvPr/>
        </p:nvSpPr>
        <p:spPr>
          <a:xfrm>
            <a:off x="171450" y="278138"/>
            <a:ext cx="6096000" cy="2862322"/>
          </a:xfrm>
          <a:prstGeom prst="rect">
            <a:avLst/>
          </a:prstGeom>
        </p:spPr>
        <p:txBody>
          <a:bodyPr>
            <a:spAutoFit/>
          </a:bodyPr>
          <a:lstStyle/>
          <a:p>
            <a:pPr algn="just">
              <a:spcAft>
                <a:spcPts val="0"/>
              </a:spcAft>
            </a:pP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第</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1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章 绪论</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1.1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研究背景和意义</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1.2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国内外研究现状</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133350"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1.2.1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基于深度学习的远程监督关系抽取</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133350"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1.2.2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带噪学习</a:t>
            </a:r>
          </a:p>
          <a:p>
            <a:pPr marL="133350"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1.2.3</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带噪关系抽取方法</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1.3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拟解决的问题</a:t>
            </a:r>
          </a:p>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1.4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本文主要研究内容</a:t>
            </a:r>
          </a:p>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1.5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本文组织结构</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矩形 6">
            <a:extLst>
              <a:ext uri="{FF2B5EF4-FFF2-40B4-BE49-F238E27FC236}">
                <a16:creationId xmlns:a16="http://schemas.microsoft.com/office/drawing/2014/main" id="{13D96F7D-785A-4EA8-9ED3-AA4D0440BBA5}"/>
              </a:ext>
            </a:extLst>
          </p:cNvPr>
          <p:cNvSpPr/>
          <p:nvPr/>
        </p:nvSpPr>
        <p:spPr>
          <a:xfrm>
            <a:off x="171450" y="3429000"/>
            <a:ext cx="5334000" cy="2246769"/>
          </a:xfrm>
          <a:prstGeom prst="rect">
            <a:avLst/>
          </a:prstGeom>
        </p:spPr>
        <p:txBody>
          <a:bodyPr wrap="square">
            <a:spAutoFit/>
          </a:bodyPr>
          <a:lstStyle/>
          <a:p>
            <a:pPr marL="133350" algn="just">
              <a:spcAft>
                <a:spcPts val="0"/>
              </a:spcAft>
            </a:pP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第</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2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章</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基于深度学习的句子特征抽取方法</a:t>
            </a:r>
          </a:p>
          <a:p>
            <a:pPr marL="266700"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2.1</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词向量</a:t>
            </a:r>
          </a:p>
          <a:p>
            <a:pPr marL="266700"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2.2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分段卷积神经网络</a:t>
            </a:r>
          </a:p>
          <a:p>
            <a:pPr marL="266700"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2.3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双向长短时记忆</a:t>
            </a:r>
          </a:p>
          <a:p>
            <a:pPr marL="266700"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2.4 Transformer</a:t>
            </a:r>
          </a:p>
          <a:p>
            <a:pPr marL="266700" algn="just"/>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2.5 </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本章小结</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266700" algn="just">
              <a:spcAft>
                <a:spcPts val="0"/>
              </a:spcAft>
            </a:pP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9329D781-D1AC-4A56-BB16-3ACA16334865}"/>
              </a:ext>
            </a:extLst>
          </p:cNvPr>
          <p:cNvSpPr/>
          <p:nvPr/>
        </p:nvSpPr>
        <p:spPr>
          <a:xfrm>
            <a:off x="6095999" y="2905780"/>
            <a:ext cx="6096000" cy="2154436"/>
          </a:xfrm>
          <a:prstGeom prst="rect">
            <a:avLst/>
          </a:prstGeom>
        </p:spPr>
        <p:txBody>
          <a:bodyPr>
            <a:spAutoFit/>
          </a:bodyPr>
          <a:lstStyle/>
          <a:p>
            <a:pPr algn="just">
              <a:spcAft>
                <a:spcPts val="0"/>
              </a:spcAft>
            </a:pP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第</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4</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章 基于一致性文本增强的带噪关系抽取研究</a:t>
            </a:r>
          </a:p>
          <a:p>
            <a:r>
              <a:rPr lang="en-US" altLang="zh-CN" dirty="0"/>
              <a:t>4.1 </a:t>
            </a:r>
            <a:r>
              <a:rPr lang="zh-CN" altLang="zh-CN" dirty="0"/>
              <a:t>一致性文本增强的带噪关系抽取框架</a:t>
            </a:r>
          </a:p>
          <a:p>
            <a:r>
              <a:rPr lang="en-US" altLang="zh-CN" dirty="0"/>
              <a:t>4.2 </a:t>
            </a:r>
            <a:r>
              <a:rPr lang="zh-CN" altLang="zh-CN" dirty="0"/>
              <a:t>关系抽取的文本增强方法</a:t>
            </a:r>
          </a:p>
          <a:p>
            <a:r>
              <a:rPr lang="en-US" altLang="zh-CN" dirty="0"/>
              <a:t>4.3</a:t>
            </a:r>
            <a:r>
              <a:rPr lang="zh-CN" altLang="zh-CN" dirty="0"/>
              <a:t>评估重标标签可信度</a:t>
            </a:r>
          </a:p>
          <a:p>
            <a:r>
              <a:rPr lang="en-US" altLang="zh-CN" dirty="0"/>
              <a:t>4.4 </a:t>
            </a:r>
            <a:r>
              <a:rPr lang="zh-CN" altLang="zh-CN" dirty="0"/>
              <a:t>基于动态调整的阈值</a:t>
            </a:r>
            <a:endParaRPr lang="en-US" altLang="zh-CN" dirty="0"/>
          </a:p>
          <a:p>
            <a:r>
              <a:rPr lang="en-US" altLang="zh-CN" dirty="0"/>
              <a:t>4.5 </a:t>
            </a:r>
            <a:r>
              <a:rPr lang="zh-CN" altLang="zh-CN" dirty="0"/>
              <a:t>模型优化目标及训练流程</a:t>
            </a:r>
            <a:r>
              <a:rPr lang="en-US" altLang="zh-CN" dirty="0"/>
              <a:t>	</a:t>
            </a:r>
            <a:endParaRPr lang="zh-CN" altLang="zh-CN" dirty="0"/>
          </a:p>
          <a:p>
            <a:r>
              <a:rPr lang="en-US" altLang="zh-CN" dirty="0"/>
              <a:t>4.6 </a:t>
            </a:r>
            <a:r>
              <a:rPr lang="zh-CN" altLang="zh-CN" dirty="0"/>
              <a:t>本章小结</a:t>
            </a:r>
            <a:r>
              <a:rPr lang="en-US" altLang="zh-CN" dirty="0"/>
              <a:t>	</a:t>
            </a:r>
            <a:endParaRPr lang="zh-CN" altLang="zh-CN" dirty="0"/>
          </a:p>
        </p:txBody>
      </p:sp>
      <p:sp>
        <p:nvSpPr>
          <p:cNvPr id="11" name="矩形 10">
            <a:extLst>
              <a:ext uri="{FF2B5EF4-FFF2-40B4-BE49-F238E27FC236}">
                <a16:creationId xmlns:a16="http://schemas.microsoft.com/office/drawing/2014/main" id="{4D1AB988-30F6-4E16-8A25-656893C58DC4}"/>
              </a:ext>
            </a:extLst>
          </p:cNvPr>
          <p:cNvSpPr/>
          <p:nvPr/>
        </p:nvSpPr>
        <p:spPr>
          <a:xfrm>
            <a:off x="6095999" y="1289953"/>
            <a:ext cx="6096000" cy="1323439"/>
          </a:xfrm>
          <a:prstGeom prst="rect">
            <a:avLst/>
          </a:prstGeom>
        </p:spPr>
        <p:txBody>
          <a:bodyPr>
            <a:spAutoFit/>
          </a:bodyPr>
          <a:lstStyle/>
          <a:p>
            <a:pPr algn="just">
              <a:spcAft>
                <a:spcPts val="0"/>
              </a:spcAft>
            </a:pP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第</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3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章 基于</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Transformer</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的句子级关系抽取模型</a:t>
            </a:r>
          </a:p>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3.1</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基于</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Transformer</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的特征抽取</a:t>
            </a:r>
          </a:p>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3.2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模型优化目标</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2000" kern="100" dirty="0">
                <a:effectLst/>
                <a:latin typeface="等线" panose="02010600030101010101" pitchFamily="2" charset="-122"/>
                <a:ea typeface="等线" panose="02010600030101010101" pitchFamily="2" charset="-122"/>
                <a:cs typeface="Times New Roman" panose="02020603050405020304" pitchFamily="18" charset="0"/>
              </a:rPr>
              <a:t>3.3 </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本章小结</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4535660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BC70436-C3C1-497D-ACD2-91889F5A6F53}"/>
              </a:ext>
            </a:extLst>
          </p:cNvPr>
          <p:cNvPicPr>
            <a:picLocks noChangeAspect="1"/>
          </p:cNvPicPr>
          <p:nvPr/>
        </p:nvPicPr>
        <p:blipFill rotWithShape="1">
          <a:blip r:embed="rId2"/>
          <a:srcRect l="13659"/>
          <a:stretch/>
        </p:blipFill>
        <p:spPr>
          <a:xfrm>
            <a:off x="1891431" y="1659204"/>
            <a:ext cx="10140688" cy="3852247"/>
          </a:xfrm>
          <a:prstGeom prst="rect">
            <a:avLst/>
          </a:prstGeom>
        </p:spPr>
      </p:pic>
      <p:sp>
        <p:nvSpPr>
          <p:cNvPr id="2" name="矩形 1">
            <a:extLst>
              <a:ext uri="{FF2B5EF4-FFF2-40B4-BE49-F238E27FC236}">
                <a16:creationId xmlns:a16="http://schemas.microsoft.com/office/drawing/2014/main" id="{12AAF4D5-5AFB-4DCD-8664-80D5AA35E13E}"/>
              </a:ext>
            </a:extLst>
          </p:cNvPr>
          <p:cNvSpPr/>
          <p:nvPr/>
        </p:nvSpPr>
        <p:spPr>
          <a:xfrm>
            <a:off x="4196219" y="4045907"/>
            <a:ext cx="1753644" cy="115288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996307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3711620" y="2246379"/>
            <a:ext cx="4698718" cy="1446548"/>
          </a:xfrm>
          <a:prstGeom prst="rect">
            <a:avLst/>
          </a:prstGeom>
          <a:noFill/>
        </p:spPr>
        <p:txBody>
          <a:bodyPr wrap="none" lIns="91438" tIns="45719" rIns="91438" bIns="45719" rtlCol="0">
            <a:spAutoFit/>
          </a:bodyPr>
          <a:lstStyle/>
          <a:p>
            <a:r>
              <a:rPr lang="zh-CN" altLang="en-US" sz="8800" dirty="0">
                <a:ln w="0"/>
                <a:solidFill>
                  <a:schemeClr val="tx2"/>
                </a:solidFill>
                <a:latin typeface="微软雅黑" panose="020B0503020204020204" pitchFamily="34" charset="-122"/>
                <a:ea typeface="微软雅黑" panose="020B0503020204020204" pitchFamily="34" charset="-122"/>
              </a:rPr>
              <a:t>致谢感恩</a:t>
            </a:r>
          </a:p>
        </p:txBody>
      </p:sp>
      <p:cxnSp>
        <p:nvCxnSpPr>
          <p:cNvPr id="54" name="直接连接符 53"/>
          <p:cNvCxnSpPr/>
          <p:nvPr/>
        </p:nvCxnSpPr>
        <p:spPr>
          <a:xfrm flipV="1">
            <a:off x="4230668" y="3853601"/>
            <a:ext cx="3660629" cy="4320"/>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44" name="组 43"/>
          <p:cNvGrpSpPr/>
          <p:nvPr/>
        </p:nvGrpSpPr>
        <p:grpSpPr>
          <a:xfrm>
            <a:off x="11454107" y="252859"/>
            <a:ext cx="737892" cy="484288"/>
            <a:chOff x="11454105" y="252856"/>
            <a:chExt cx="737892" cy="484288"/>
          </a:xfrm>
        </p:grpSpPr>
        <p:grpSp>
          <p:nvGrpSpPr>
            <p:cNvPr id="63" name="组 62"/>
            <p:cNvGrpSpPr/>
            <p:nvPr/>
          </p:nvGrpSpPr>
          <p:grpSpPr>
            <a:xfrm>
              <a:off x="12039604" y="252856"/>
              <a:ext cx="152393" cy="484287"/>
              <a:chOff x="12039604" y="252856"/>
              <a:chExt cx="152393" cy="484287"/>
            </a:xfrm>
          </p:grpSpPr>
          <p:sp>
            <p:nvSpPr>
              <p:cNvPr id="67" name="圆角矩形 66"/>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圆角矩形 68"/>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圆角矩形 69"/>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4" name="组合 99"/>
            <p:cNvGrpSpPr/>
            <p:nvPr/>
          </p:nvGrpSpPr>
          <p:grpSpPr>
            <a:xfrm>
              <a:off x="11454105" y="252857"/>
              <a:ext cx="491115" cy="484287"/>
              <a:chOff x="1528923" y="220268"/>
              <a:chExt cx="1284096" cy="1266241"/>
            </a:xfrm>
          </p:grpSpPr>
          <p:sp>
            <p:nvSpPr>
              <p:cNvPr id="65" name="圆角矩形 64"/>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Freeform 96"/>
              <p:cNvSpPr>
                <a:spLocks/>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AD1C21"/>
                  </a:solidFill>
                </a:endParaRPr>
              </a:p>
            </p:txBody>
          </p:sp>
        </p:grpSp>
      </p:grpSp>
      <p:sp>
        <p:nvSpPr>
          <p:cNvPr id="72" name="矩形 71"/>
          <p:cNvSpPr/>
          <p:nvPr/>
        </p:nvSpPr>
        <p:spPr>
          <a:xfrm>
            <a:off x="-8551" y="5623751"/>
            <a:ext cx="12192000" cy="1234251"/>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grpSp>
        <p:nvGrpSpPr>
          <p:cNvPr id="73" name="组合 60"/>
          <p:cNvGrpSpPr/>
          <p:nvPr/>
        </p:nvGrpSpPr>
        <p:grpSpPr>
          <a:xfrm rot="16200000">
            <a:off x="11436486" y="6057841"/>
            <a:ext cx="1271471" cy="363349"/>
            <a:chOff x="6507038" y="462977"/>
            <a:chExt cx="2430800" cy="471379"/>
          </a:xfrm>
        </p:grpSpPr>
        <p:grpSp>
          <p:nvGrpSpPr>
            <p:cNvPr id="74" name="组合 61"/>
            <p:cNvGrpSpPr/>
            <p:nvPr/>
          </p:nvGrpSpPr>
          <p:grpSpPr>
            <a:xfrm flipV="1">
              <a:off x="6507038" y="462977"/>
              <a:ext cx="1917435" cy="471379"/>
              <a:chOff x="810775" y="1533962"/>
              <a:chExt cx="7782374" cy="1913206"/>
            </a:xfrm>
          </p:grpSpPr>
          <p:sp>
            <p:nvSpPr>
              <p:cNvPr id="76" name="圆角矩形 75"/>
              <p:cNvSpPr/>
              <p:nvPr/>
            </p:nvSpPr>
            <p:spPr>
              <a:xfrm>
                <a:off x="2848247" y="1533962"/>
                <a:ext cx="1744394" cy="1913206"/>
              </a:xfrm>
              <a:prstGeom prst="roundRect">
                <a:avLst>
                  <a:gd name="adj" fmla="val 5039"/>
                </a:avLst>
              </a:prstGeom>
              <a:solidFill>
                <a:schemeClr val="accent5">
                  <a:lumMod val="60000"/>
                  <a:lumOff val="4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圆角矩形 76"/>
              <p:cNvSpPr/>
              <p:nvPr/>
            </p:nvSpPr>
            <p:spPr>
              <a:xfrm>
                <a:off x="810775" y="1533962"/>
                <a:ext cx="1744394" cy="1913206"/>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圆角矩形 77"/>
              <p:cNvSpPr/>
              <p:nvPr/>
            </p:nvSpPr>
            <p:spPr>
              <a:xfrm>
                <a:off x="6848755" y="1533962"/>
                <a:ext cx="1744394" cy="1913206"/>
              </a:xfrm>
              <a:prstGeom prst="roundRect">
                <a:avLst>
                  <a:gd name="adj" fmla="val 5039"/>
                </a:avLst>
              </a:prstGeom>
              <a:solidFill>
                <a:schemeClr val="accent5">
                  <a:lumMod val="60000"/>
                  <a:lumOff val="4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圆角矩形 78"/>
              <p:cNvSpPr/>
              <p:nvPr/>
            </p:nvSpPr>
            <p:spPr>
              <a:xfrm>
                <a:off x="4811283" y="1533962"/>
                <a:ext cx="1744394" cy="1913206"/>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5" name="圆角矩形 74"/>
            <p:cNvSpPr/>
            <p:nvPr/>
          </p:nvSpPr>
          <p:spPr>
            <a:xfrm flipV="1">
              <a:off x="8508051" y="462977"/>
              <a:ext cx="429787" cy="471379"/>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0" name="文本框 79"/>
          <p:cNvSpPr txBox="1"/>
          <p:nvPr/>
        </p:nvSpPr>
        <p:spPr>
          <a:xfrm>
            <a:off x="403711" y="5713688"/>
            <a:ext cx="6218119" cy="1015661"/>
          </a:xfrm>
          <a:prstGeom prst="rect">
            <a:avLst/>
          </a:prstGeom>
          <a:noFill/>
        </p:spPr>
        <p:txBody>
          <a:bodyPr wrap="square" lIns="91436" tIns="45718" rIns="91436" bIns="45718" rtlCol="0">
            <a:spAutoFit/>
          </a:bodyPr>
          <a:lstStyle/>
          <a:p>
            <a:r>
              <a:rPr lang="en-US" altLang="zh-CN" sz="6000" dirty="0">
                <a:solidFill>
                  <a:schemeClr val="bg1"/>
                </a:solidFill>
                <a:latin typeface="微软雅黑" panose="020B0503020204020204" pitchFamily="34" charset="-122"/>
                <a:ea typeface="微软雅黑" panose="020B0503020204020204" pitchFamily="34" charset="-122"/>
              </a:rPr>
              <a:t>THANKS</a:t>
            </a:r>
            <a:r>
              <a:rPr lang="zh-CN" altLang="en-US" sz="6000" dirty="0">
                <a:solidFill>
                  <a:schemeClr val="bg1"/>
                </a:solidFill>
                <a:latin typeface="微软雅黑" panose="020B0503020204020204" pitchFamily="34" charset="-122"/>
                <a:ea typeface="微软雅黑" panose="020B0503020204020204" pitchFamily="34" charset="-122"/>
              </a:rPr>
              <a:t>！</a:t>
            </a:r>
            <a:endParaRPr lang="zh-CN" altLang="en-US" sz="6000" dirty="0">
              <a:solidFill>
                <a:schemeClr val="bg1"/>
              </a:solidFill>
              <a:latin typeface="Segoe UI Semilight" panose="020B0402040204020203" pitchFamily="34" charset="0"/>
              <a:ea typeface="微软雅黑" panose="020B0503020204020204" pitchFamily="34" charset="-122"/>
              <a:cs typeface="Segoe UI Semilight" panose="020B0402040204020203" pitchFamily="34" charset="0"/>
            </a:endParaRPr>
          </a:p>
        </p:txBody>
      </p:sp>
      <p:sp>
        <p:nvSpPr>
          <p:cNvPr id="81" name="圆角矩形 80"/>
          <p:cNvSpPr/>
          <p:nvPr/>
        </p:nvSpPr>
        <p:spPr>
          <a:xfrm rot="16200000" flipV="1">
            <a:off x="10447005" y="5586367"/>
            <a:ext cx="1282079" cy="130015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82" name="Freeform 96"/>
          <p:cNvSpPr>
            <a:spLocks/>
          </p:cNvSpPr>
          <p:nvPr/>
        </p:nvSpPr>
        <p:spPr bwMode="auto">
          <a:xfrm>
            <a:off x="10716634" y="5878142"/>
            <a:ext cx="742823" cy="716604"/>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a:extLst/>
        </p:spPr>
        <p:txBody>
          <a:bodyPr vert="horz" wrap="square" lIns="91436" tIns="45718" rIns="91436" bIns="45718" numCol="1" anchor="t" anchorCtr="0" compatLnSpc="1">
            <a:prstTxWarp prst="textNoShape">
              <a:avLst/>
            </a:prstTxWarp>
          </a:bodyPr>
          <a:lstStyle/>
          <a:p>
            <a:endParaRPr lang="zh-CN" altLang="en-US">
              <a:solidFill>
                <a:srgbClr val="AD1C21"/>
              </a:solidFill>
            </a:endParaRPr>
          </a:p>
        </p:txBody>
      </p:sp>
      <p:grpSp>
        <p:nvGrpSpPr>
          <p:cNvPr id="84" name="组合 48"/>
          <p:cNvGrpSpPr/>
          <p:nvPr/>
        </p:nvGrpSpPr>
        <p:grpSpPr>
          <a:xfrm>
            <a:off x="5211811" y="1703158"/>
            <a:ext cx="484560" cy="382547"/>
            <a:chOff x="4625150" y="6808104"/>
            <a:chExt cx="540316" cy="426565"/>
          </a:xfrm>
          <a:solidFill>
            <a:srgbClr val="4C98CF"/>
          </a:solidFill>
        </p:grpSpPr>
        <p:sp>
          <p:nvSpPr>
            <p:cNvPr id="85" name="Freeform 127"/>
            <p:cNvSpPr>
              <a:spLocks/>
            </p:cNvSpPr>
            <p:nvPr/>
          </p:nvSpPr>
          <p:spPr bwMode="auto">
            <a:xfrm>
              <a:off x="4625150" y="6808104"/>
              <a:ext cx="540316" cy="352040"/>
            </a:xfrm>
            <a:custGeom>
              <a:avLst/>
              <a:gdLst>
                <a:gd name="T0" fmla="*/ 34 w 233"/>
                <a:gd name="T1" fmla="*/ 77 h 152"/>
                <a:gd name="T2" fmla="*/ 117 w 233"/>
                <a:gd name="T3" fmla="*/ 126 h 152"/>
                <a:gd name="T4" fmla="*/ 214 w 233"/>
                <a:gd name="T5" fmla="*/ 67 h 152"/>
                <a:gd name="T6" fmla="*/ 214 w 233"/>
                <a:gd name="T7" fmla="*/ 67 h 152"/>
                <a:gd name="T8" fmla="*/ 233 w 233"/>
                <a:gd name="T9" fmla="*/ 56 h 152"/>
                <a:gd name="T10" fmla="*/ 116 w 233"/>
                <a:gd name="T11" fmla="*/ 0 h 152"/>
                <a:gd name="T12" fmla="*/ 0 w 233"/>
                <a:gd name="T13" fmla="*/ 56 h 152"/>
                <a:gd name="T14" fmla="*/ 16 w 233"/>
                <a:gd name="T15" fmla="*/ 66 h 152"/>
                <a:gd name="T16" fmla="*/ 16 w 233"/>
                <a:gd name="T17" fmla="*/ 152 h 152"/>
                <a:gd name="T18" fmla="*/ 24 w 233"/>
                <a:gd name="T19" fmla="*/ 152 h 152"/>
                <a:gd name="T20" fmla="*/ 24 w 233"/>
                <a:gd name="T21" fmla="*/ 71 h 152"/>
                <a:gd name="T22" fmla="*/ 34 w 233"/>
                <a:gd name="T23" fmla="*/ 77 h 152"/>
                <a:gd name="T24" fmla="*/ 34 w 233"/>
                <a:gd name="T25" fmla="*/ 7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3" h="152">
                  <a:moveTo>
                    <a:pt x="34" y="77"/>
                  </a:moveTo>
                  <a:cubicBezTo>
                    <a:pt x="117" y="126"/>
                    <a:pt x="117" y="126"/>
                    <a:pt x="117" y="126"/>
                  </a:cubicBezTo>
                  <a:cubicBezTo>
                    <a:pt x="214" y="67"/>
                    <a:pt x="214" y="67"/>
                    <a:pt x="214" y="67"/>
                  </a:cubicBezTo>
                  <a:cubicBezTo>
                    <a:pt x="214" y="67"/>
                    <a:pt x="214" y="67"/>
                    <a:pt x="214" y="67"/>
                  </a:cubicBezTo>
                  <a:cubicBezTo>
                    <a:pt x="233" y="56"/>
                    <a:pt x="233" y="56"/>
                    <a:pt x="233" y="56"/>
                  </a:cubicBezTo>
                  <a:cubicBezTo>
                    <a:pt x="116" y="0"/>
                    <a:pt x="116" y="0"/>
                    <a:pt x="116" y="0"/>
                  </a:cubicBezTo>
                  <a:cubicBezTo>
                    <a:pt x="0" y="56"/>
                    <a:pt x="0" y="56"/>
                    <a:pt x="0" y="56"/>
                  </a:cubicBezTo>
                  <a:cubicBezTo>
                    <a:pt x="16" y="66"/>
                    <a:pt x="16" y="66"/>
                    <a:pt x="16" y="66"/>
                  </a:cubicBezTo>
                  <a:cubicBezTo>
                    <a:pt x="16" y="152"/>
                    <a:pt x="16" y="152"/>
                    <a:pt x="16" y="152"/>
                  </a:cubicBezTo>
                  <a:cubicBezTo>
                    <a:pt x="24" y="152"/>
                    <a:pt x="24" y="152"/>
                    <a:pt x="24" y="152"/>
                  </a:cubicBezTo>
                  <a:cubicBezTo>
                    <a:pt x="24" y="71"/>
                    <a:pt x="24" y="71"/>
                    <a:pt x="24" y="71"/>
                  </a:cubicBezTo>
                  <a:cubicBezTo>
                    <a:pt x="34" y="77"/>
                    <a:pt x="34" y="77"/>
                    <a:pt x="34" y="77"/>
                  </a:cubicBezTo>
                  <a:cubicBezTo>
                    <a:pt x="34" y="77"/>
                    <a:pt x="34" y="77"/>
                    <a:pt x="34" y="77"/>
                  </a:cubicBez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2">
                    <a:lumMod val="75000"/>
                  </a:schemeClr>
                </a:solidFill>
              </a:endParaRPr>
            </a:p>
          </p:txBody>
        </p:sp>
        <p:sp>
          <p:nvSpPr>
            <p:cNvPr id="86" name="Freeform 128"/>
            <p:cNvSpPr>
              <a:spLocks/>
            </p:cNvSpPr>
            <p:nvPr/>
          </p:nvSpPr>
          <p:spPr bwMode="auto">
            <a:xfrm>
              <a:off x="4736940" y="7025799"/>
              <a:ext cx="314776" cy="208870"/>
            </a:xfrm>
            <a:custGeom>
              <a:avLst/>
              <a:gdLst>
                <a:gd name="T0" fmla="*/ 305 w 321"/>
                <a:gd name="T1" fmla="*/ 12 h 213"/>
                <a:gd name="T2" fmla="*/ 163 w 321"/>
                <a:gd name="T3" fmla="*/ 97 h 213"/>
                <a:gd name="T4" fmla="*/ 21 w 321"/>
                <a:gd name="T5" fmla="*/ 12 h 213"/>
                <a:gd name="T6" fmla="*/ 21 w 321"/>
                <a:gd name="T7" fmla="*/ 12 h 213"/>
                <a:gd name="T8" fmla="*/ 19 w 321"/>
                <a:gd name="T9" fmla="*/ 12 h 213"/>
                <a:gd name="T10" fmla="*/ 0 w 321"/>
                <a:gd name="T11" fmla="*/ 0 h 213"/>
                <a:gd name="T12" fmla="*/ 0 w 321"/>
                <a:gd name="T13" fmla="*/ 213 h 213"/>
                <a:gd name="T14" fmla="*/ 321 w 321"/>
                <a:gd name="T15" fmla="*/ 213 h 213"/>
                <a:gd name="T16" fmla="*/ 321 w 321"/>
                <a:gd name="T17" fmla="*/ 3 h 213"/>
                <a:gd name="T18" fmla="*/ 305 w 321"/>
                <a:gd name="T19" fmla="*/ 1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 h="213">
                  <a:moveTo>
                    <a:pt x="305" y="12"/>
                  </a:moveTo>
                  <a:lnTo>
                    <a:pt x="163" y="97"/>
                  </a:lnTo>
                  <a:lnTo>
                    <a:pt x="21" y="12"/>
                  </a:lnTo>
                  <a:lnTo>
                    <a:pt x="21" y="12"/>
                  </a:lnTo>
                  <a:lnTo>
                    <a:pt x="19" y="12"/>
                  </a:lnTo>
                  <a:lnTo>
                    <a:pt x="0" y="0"/>
                  </a:lnTo>
                  <a:lnTo>
                    <a:pt x="0" y="213"/>
                  </a:lnTo>
                  <a:lnTo>
                    <a:pt x="321" y="213"/>
                  </a:lnTo>
                  <a:lnTo>
                    <a:pt x="321" y="3"/>
                  </a:lnTo>
                  <a:lnTo>
                    <a:pt x="305" y="12"/>
                  </a:lnTo>
                  <a:close/>
                </a:path>
              </a:pathLst>
            </a:custGeom>
            <a:solidFill>
              <a:schemeClr val="accent5">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AD1C21"/>
                </a:solidFill>
              </a:endParaRPr>
            </a:p>
          </p:txBody>
        </p:sp>
      </p:grpSp>
    </p:spTree>
    <p:extLst>
      <p:ext uri="{BB962C8B-B14F-4D97-AF65-F5344CB8AC3E}">
        <p14:creationId xmlns:p14="http://schemas.microsoft.com/office/powerpoint/2010/main" val="3665094559"/>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圆角矩形 60"/>
          <p:cNvSpPr/>
          <p:nvPr/>
        </p:nvSpPr>
        <p:spPr>
          <a:xfrm rot="10800000" flipV="1">
            <a:off x="2056448" y="1159614"/>
            <a:ext cx="272237" cy="276076"/>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62" name="文本框 61"/>
          <p:cNvSpPr txBox="1"/>
          <p:nvPr/>
        </p:nvSpPr>
        <p:spPr>
          <a:xfrm>
            <a:off x="2480814" y="1127915"/>
            <a:ext cx="1980025" cy="492440"/>
          </a:xfrm>
          <a:prstGeom prst="rect">
            <a:avLst/>
          </a:prstGeom>
          <a:noFill/>
        </p:spPr>
        <p:txBody>
          <a:bodyPr wrap="none" lIns="91438" tIns="45719" rIns="91438" bIns="45719" rtlCol="0">
            <a:spAutoFit/>
          </a:bodyPr>
          <a:lstStyle/>
          <a:p>
            <a:pPr>
              <a:lnSpc>
                <a:spcPct val="130000"/>
              </a:lnSpc>
            </a:pPr>
            <a:r>
              <a:rPr lang="zh-CN" altLang="en-US" sz="2000" dirty="0">
                <a:solidFill>
                  <a:schemeClr val="tx2"/>
                </a:solidFill>
                <a:latin typeface="微软雅黑" panose="020B0503020204020204" pitchFamily="34" charset="-122"/>
                <a:ea typeface="微软雅黑" panose="020B0503020204020204" pitchFamily="34" charset="-122"/>
              </a:rPr>
              <a:t>关系抽取的概念</a:t>
            </a:r>
          </a:p>
        </p:txBody>
      </p:sp>
      <p:cxnSp>
        <p:nvCxnSpPr>
          <p:cNvPr id="63" name="直接连接符 62"/>
          <p:cNvCxnSpPr/>
          <p:nvPr/>
        </p:nvCxnSpPr>
        <p:spPr>
          <a:xfrm>
            <a:off x="2569185" y="1496640"/>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64" name="矩形 63"/>
          <p:cNvSpPr/>
          <p:nvPr/>
        </p:nvSpPr>
        <p:spPr>
          <a:xfrm>
            <a:off x="2569185" y="1568633"/>
            <a:ext cx="8849443" cy="1023163"/>
          </a:xfrm>
          <a:prstGeom prst="rect">
            <a:avLst/>
          </a:prstGeom>
        </p:spPr>
        <p:txBody>
          <a:bodyPr wrap="square" lIns="91438" tIns="45719" rIns="91438" bIns="45719">
            <a:spAutoFit/>
          </a:bodyPr>
          <a:lstStyle/>
          <a:p>
            <a:pPr algn="just">
              <a:lnSpc>
                <a:spcPct val="150000"/>
              </a:lnSpc>
            </a:pPr>
            <a:r>
              <a:rPr lang="zh-CN" altLang="en-US" sz="1400" dirty="0"/>
              <a:t>通过</a:t>
            </a:r>
            <a:r>
              <a:rPr lang="zh-CN" altLang="zh-CN" sz="1400" dirty="0"/>
              <a:t>信息抽取</a:t>
            </a:r>
            <a:r>
              <a:rPr lang="zh-CN" altLang="en-US" sz="1400" dirty="0"/>
              <a:t>的相关技术，我们从海量信息中</a:t>
            </a:r>
            <a:r>
              <a:rPr lang="zh-CN" altLang="zh-CN" sz="1400" dirty="0"/>
              <a:t>提取出大量有价值的知识和信息。</a:t>
            </a:r>
            <a:endParaRPr lang="en-US" altLang="zh-CN" sz="1400" dirty="0"/>
          </a:p>
          <a:p>
            <a:pPr algn="just">
              <a:lnSpc>
                <a:spcPct val="150000"/>
              </a:lnSpc>
            </a:pPr>
            <a:r>
              <a:rPr lang="zh-CN" altLang="en-US" sz="1400" dirty="0"/>
              <a:t>关系抽取作为信息抽取中的一个重要环节，它从非结构化的文本中提取出实体之间表达的语义关系，即结构化的三元组</a:t>
            </a:r>
            <a:r>
              <a:rPr lang="en-US" altLang="zh-CN" sz="1400" dirty="0"/>
              <a:t>&lt;</a:t>
            </a:r>
            <a:r>
              <a:rPr lang="zh-CN" altLang="en-US" sz="1400" dirty="0"/>
              <a:t>头实体，关系，尾实体</a:t>
            </a:r>
            <a:r>
              <a:rPr lang="en-US" altLang="zh-CN" sz="1400" dirty="0"/>
              <a:t>&gt;</a:t>
            </a:r>
            <a:r>
              <a:rPr lang="zh-CN" altLang="en-US" sz="1400" dirty="0"/>
              <a:t>。</a:t>
            </a:r>
            <a:endParaRPr lang="zh-CN" altLang="en-US" sz="1100" dirty="0"/>
          </a:p>
        </p:txBody>
      </p:sp>
      <p:sp>
        <p:nvSpPr>
          <p:cNvPr id="18" name="文本框 17"/>
          <p:cNvSpPr txBox="1"/>
          <p:nvPr/>
        </p:nvSpPr>
        <p:spPr>
          <a:xfrm>
            <a:off x="2569185" y="2988356"/>
            <a:ext cx="3374967" cy="786754"/>
          </a:xfrm>
          <a:prstGeom prst="rect">
            <a:avLst/>
          </a:prstGeom>
          <a:noFill/>
        </p:spPr>
        <p:txBody>
          <a:bodyPr wrap="square" rtlCol="0">
            <a:spAutoFit/>
          </a:bodyPr>
          <a:lstStyle/>
          <a:p>
            <a:pPr>
              <a:lnSpc>
                <a:spcPct val="150000"/>
              </a:lnSpc>
            </a:pPr>
            <a:r>
              <a:rPr lang="zh-CN" altLang="en-US" sz="1600" b="1" dirty="0"/>
              <a:t>蔡元培</a:t>
            </a:r>
            <a:r>
              <a:rPr lang="en-US" altLang="zh-CN" sz="1600" b="1" dirty="0"/>
              <a:t>1917</a:t>
            </a:r>
            <a:r>
              <a:rPr lang="zh-CN" altLang="en-US" sz="1600" b="1" dirty="0"/>
              <a:t>年至</a:t>
            </a:r>
            <a:r>
              <a:rPr lang="en-US" altLang="zh-CN" sz="1600" b="1" dirty="0"/>
              <a:t>1927</a:t>
            </a:r>
            <a:r>
              <a:rPr lang="zh-CN" altLang="en-US" sz="1600" b="1" dirty="0"/>
              <a:t>年任北京大学校长 。</a:t>
            </a:r>
            <a:endParaRPr lang="zh-CN" altLang="en-US" sz="1600" dirty="0"/>
          </a:p>
        </p:txBody>
      </p:sp>
      <p:cxnSp>
        <p:nvCxnSpPr>
          <p:cNvPr id="19" name="直接箭头连接符 18"/>
          <p:cNvCxnSpPr/>
          <p:nvPr/>
        </p:nvCxnSpPr>
        <p:spPr>
          <a:xfrm>
            <a:off x="6093781" y="3453869"/>
            <a:ext cx="714895" cy="0"/>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7116247" y="2988356"/>
            <a:ext cx="3832167" cy="786882"/>
          </a:xfrm>
          <a:prstGeom prst="rect">
            <a:avLst/>
          </a:prstGeom>
          <a:noFill/>
        </p:spPr>
        <p:txBody>
          <a:bodyPr wrap="square" rtlCol="0">
            <a:spAutoFit/>
          </a:bodyPr>
          <a:lstStyle/>
          <a:p>
            <a:pPr>
              <a:lnSpc>
                <a:spcPct val="150000"/>
              </a:lnSpc>
            </a:pPr>
            <a:r>
              <a:rPr lang="zh-CN" altLang="en-US" sz="1600" dirty="0"/>
              <a:t>实体：蔡元培</a:t>
            </a:r>
            <a:r>
              <a:rPr lang="en-US" altLang="zh-CN" sz="1600" dirty="0"/>
              <a:t>(</a:t>
            </a:r>
            <a:r>
              <a:rPr lang="zh-CN" altLang="en-US" sz="1600" dirty="0"/>
              <a:t>人</a:t>
            </a:r>
            <a:r>
              <a:rPr lang="en-US" altLang="zh-CN" sz="1600" dirty="0"/>
              <a:t>)</a:t>
            </a:r>
            <a:r>
              <a:rPr lang="zh-CN" altLang="en-US" sz="1600" dirty="0"/>
              <a:t>，北京大学（学校）。</a:t>
            </a:r>
            <a:endParaRPr lang="en-US" altLang="zh-CN" sz="1600" dirty="0"/>
          </a:p>
          <a:p>
            <a:pPr>
              <a:lnSpc>
                <a:spcPct val="150000"/>
              </a:lnSpc>
            </a:pPr>
            <a:r>
              <a:rPr lang="zh-CN" altLang="en-US" sz="1600" dirty="0"/>
              <a:t>关系：校长</a:t>
            </a:r>
          </a:p>
        </p:txBody>
      </p:sp>
      <p:pic>
        <p:nvPicPr>
          <p:cNvPr id="21" name="图片 20"/>
          <p:cNvPicPr>
            <a:picLocks noChangeAspect="1"/>
          </p:cNvPicPr>
          <p:nvPr/>
        </p:nvPicPr>
        <p:blipFill>
          <a:blip r:embed="rId3"/>
          <a:stretch>
            <a:fillRect/>
          </a:stretch>
        </p:blipFill>
        <p:spPr>
          <a:xfrm>
            <a:off x="4707591" y="4121188"/>
            <a:ext cx="1347898" cy="1168179"/>
          </a:xfrm>
          <a:prstGeom prst="rect">
            <a:avLst/>
          </a:prstGeom>
        </p:spPr>
      </p:pic>
      <p:sp>
        <p:nvSpPr>
          <p:cNvPr id="22" name="文本框 21"/>
          <p:cNvSpPr txBox="1"/>
          <p:nvPr/>
        </p:nvSpPr>
        <p:spPr>
          <a:xfrm>
            <a:off x="7248667" y="4353345"/>
            <a:ext cx="3059515" cy="417550"/>
          </a:xfrm>
          <a:prstGeom prst="rect">
            <a:avLst/>
          </a:prstGeom>
          <a:noFill/>
        </p:spPr>
        <p:txBody>
          <a:bodyPr wrap="square" rtlCol="0">
            <a:spAutoFit/>
          </a:bodyPr>
          <a:lstStyle/>
          <a:p>
            <a:pPr>
              <a:lnSpc>
                <a:spcPct val="150000"/>
              </a:lnSpc>
            </a:pPr>
            <a:r>
              <a:rPr lang="en-US" altLang="zh-CN" sz="1600" dirty="0"/>
              <a:t>&lt;</a:t>
            </a:r>
            <a:r>
              <a:rPr lang="zh-CN" altLang="en-US" sz="1600" dirty="0"/>
              <a:t>蔡元培，校长，北京大学</a:t>
            </a:r>
            <a:r>
              <a:rPr lang="en-US" altLang="zh-CN" sz="1600" dirty="0"/>
              <a:t>&gt;</a:t>
            </a:r>
            <a:endParaRPr lang="zh-CN" altLang="en-US" sz="1600" dirty="0"/>
          </a:p>
        </p:txBody>
      </p:sp>
      <p:cxnSp>
        <p:nvCxnSpPr>
          <p:cNvPr id="23" name="直接箭头连接符 22"/>
          <p:cNvCxnSpPr/>
          <p:nvPr/>
        </p:nvCxnSpPr>
        <p:spPr>
          <a:xfrm>
            <a:off x="8633839" y="3775238"/>
            <a:ext cx="9525" cy="520639"/>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2323854"/>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圆角矩形 60"/>
          <p:cNvSpPr/>
          <p:nvPr/>
        </p:nvSpPr>
        <p:spPr>
          <a:xfrm rot="10800000" flipV="1">
            <a:off x="2056448" y="1159614"/>
            <a:ext cx="272237" cy="276076"/>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62" name="文本框 61"/>
          <p:cNvSpPr txBox="1"/>
          <p:nvPr/>
        </p:nvSpPr>
        <p:spPr>
          <a:xfrm>
            <a:off x="2480814" y="1127915"/>
            <a:ext cx="1980025" cy="453455"/>
          </a:xfrm>
          <a:prstGeom prst="rect">
            <a:avLst/>
          </a:prstGeom>
          <a:noFill/>
        </p:spPr>
        <p:txBody>
          <a:bodyPr wrap="none" lIns="91438" tIns="45719" rIns="91438" bIns="45719" rtlCol="0">
            <a:spAutoFit/>
          </a:bodyPr>
          <a:lstStyle/>
          <a:p>
            <a:pPr>
              <a:lnSpc>
                <a:spcPct val="130000"/>
              </a:lnSpc>
            </a:pPr>
            <a:r>
              <a:rPr lang="zh-CN" altLang="en-US" sz="2000" dirty="0">
                <a:solidFill>
                  <a:schemeClr val="tx2"/>
                </a:solidFill>
                <a:latin typeface="微软雅黑" panose="020B0503020204020204" pitchFamily="34" charset="-122"/>
                <a:ea typeface="微软雅黑" panose="020B0503020204020204" pitchFamily="34" charset="-122"/>
              </a:rPr>
              <a:t>关系抽取的应用</a:t>
            </a:r>
          </a:p>
        </p:txBody>
      </p:sp>
      <p:cxnSp>
        <p:nvCxnSpPr>
          <p:cNvPr id="63" name="直接连接符 62"/>
          <p:cNvCxnSpPr/>
          <p:nvPr/>
        </p:nvCxnSpPr>
        <p:spPr>
          <a:xfrm>
            <a:off x="2569185" y="1496640"/>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64" name="矩形 63"/>
          <p:cNvSpPr/>
          <p:nvPr/>
        </p:nvSpPr>
        <p:spPr>
          <a:xfrm>
            <a:off x="2569185" y="1817781"/>
            <a:ext cx="2410543" cy="4171717"/>
          </a:xfrm>
          <a:prstGeom prst="rect">
            <a:avLst/>
          </a:prstGeom>
        </p:spPr>
        <p:txBody>
          <a:bodyPr wrap="square" lIns="91438" tIns="45719" rIns="91438" bIns="45719">
            <a:spAutoFit/>
          </a:bodyPr>
          <a:lstStyle/>
          <a:p>
            <a:pPr marL="285750" indent="-285750" algn="just">
              <a:lnSpc>
                <a:spcPts val="3600"/>
              </a:lnSpc>
              <a:buFont typeface="Wingdings" panose="05000000000000000000" pitchFamily="2" charset="2"/>
              <a:buChar char="l"/>
            </a:pPr>
            <a:r>
              <a:rPr lang="zh-CN" altLang="en-US" sz="1400" dirty="0"/>
              <a:t>知识图谱的构建与补全</a:t>
            </a:r>
            <a:endParaRPr lang="en-US" altLang="zh-CN" sz="1400" dirty="0"/>
          </a:p>
          <a:p>
            <a:pPr algn="just">
              <a:lnSpc>
                <a:spcPts val="3600"/>
              </a:lnSpc>
            </a:pPr>
            <a:endParaRPr lang="en-US" altLang="zh-CN" sz="1400" dirty="0"/>
          </a:p>
          <a:p>
            <a:pPr marL="285750" indent="-285750" algn="just">
              <a:lnSpc>
                <a:spcPts val="3600"/>
              </a:lnSpc>
              <a:buFont typeface="Wingdings" panose="05000000000000000000" pitchFamily="2" charset="2"/>
              <a:buChar char="l"/>
            </a:pPr>
            <a:r>
              <a:rPr lang="zh-CN" altLang="en-US" sz="1400" dirty="0"/>
              <a:t>答案生成</a:t>
            </a:r>
            <a:endParaRPr lang="en-US" altLang="zh-CN" sz="1400" dirty="0"/>
          </a:p>
          <a:p>
            <a:pPr marL="285750" indent="-285750" algn="just">
              <a:lnSpc>
                <a:spcPts val="3600"/>
              </a:lnSpc>
              <a:buFont typeface="Wingdings" panose="05000000000000000000" pitchFamily="2" charset="2"/>
              <a:buChar char="l"/>
            </a:pPr>
            <a:endParaRPr lang="en-US" altLang="zh-CN" sz="1400" dirty="0"/>
          </a:p>
          <a:p>
            <a:pPr marL="285750" indent="-285750" algn="just">
              <a:lnSpc>
                <a:spcPts val="3600"/>
              </a:lnSpc>
              <a:buFont typeface="Wingdings" panose="05000000000000000000" pitchFamily="2" charset="2"/>
              <a:buChar char="l"/>
            </a:pPr>
            <a:r>
              <a:rPr lang="zh-CN" altLang="en-US" sz="1400" dirty="0"/>
              <a:t>阅读理解</a:t>
            </a:r>
            <a:endParaRPr lang="en-US" altLang="zh-CN" sz="1400" dirty="0"/>
          </a:p>
          <a:p>
            <a:pPr marL="285750" indent="-285750" algn="just">
              <a:lnSpc>
                <a:spcPts val="3600"/>
              </a:lnSpc>
              <a:buFont typeface="Wingdings" panose="05000000000000000000" pitchFamily="2" charset="2"/>
              <a:buChar char="l"/>
            </a:pPr>
            <a:endParaRPr lang="en-US" altLang="zh-CN" sz="1400" dirty="0"/>
          </a:p>
          <a:p>
            <a:pPr marL="285750" indent="-285750" algn="just">
              <a:lnSpc>
                <a:spcPts val="3600"/>
              </a:lnSpc>
              <a:buFont typeface="Wingdings" panose="05000000000000000000" pitchFamily="2" charset="2"/>
              <a:buChar char="l"/>
            </a:pPr>
            <a:r>
              <a:rPr lang="zh-CN" altLang="en-US" sz="1400" dirty="0"/>
              <a:t>搜索引擎</a:t>
            </a:r>
            <a:endParaRPr lang="en-US" altLang="zh-CN" sz="1400" dirty="0"/>
          </a:p>
          <a:p>
            <a:pPr algn="just">
              <a:lnSpc>
                <a:spcPts val="3600"/>
              </a:lnSpc>
            </a:pPr>
            <a:endParaRPr lang="en-US" altLang="zh-CN" sz="1400" dirty="0"/>
          </a:p>
          <a:p>
            <a:pPr marL="285750" indent="-285750" algn="just">
              <a:lnSpc>
                <a:spcPts val="3600"/>
              </a:lnSpc>
              <a:buFont typeface="Wingdings" panose="05000000000000000000" pitchFamily="2" charset="2"/>
              <a:buChar char="l"/>
            </a:pPr>
            <a:r>
              <a:rPr lang="en-US" altLang="zh-CN" sz="1400" dirty="0"/>
              <a:t>……</a:t>
            </a:r>
          </a:p>
        </p:txBody>
      </p:sp>
      <p:pic>
        <p:nvPicPr>
          <p:cNvPr id="13" name="Picture 6" descr="https://timgsa.baidu.com/timg?image&amp;quality=80&amp;size=b9999_10000&amp;sec=1544003068880&amp;di=6cc0b0a3d430a6c3ba951646d698197e&amp;imgtype=0&amp;src=http%3A%2F%2Fimg2.iyiou.com%2FEditor%2Fimage%2F20180906%2F153622343844516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7023" y="1127915"/>
            <a:ext cx="5024408" cy="274099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nvPicPr>
        <p:blipFill>
          <a:blip r:embed="rId4"/>
          <a:stretch>
            <a:fillRect/>
          </a:stretch>
        </p:blipFill>
        <p:spPr>
          <a:xfrm>
            <a:off x="9008327" y="2710370"/>
            <a:ext cx="2872339" cy="1303600"/>
          </a:xfrm>
          <a:prstGeom prst="rect">
            <a:avLst/>
          </a:prstGeom>
        </p:spPr>
      </p:pic>
      <p:pic>
        <p:nvPicPr>
          <p:cNvPr id="4" name="图片 3">
            <a:extLst>
              <a:ext uri="{FF2B5EF4-FFF2-40B4-BE49-F238E27FC236}">
                <a16:creationId xmlns:a16="http://schemas.microsoft.com/office/drawing/2014/main" id="{10D43EE7-6B8A-471E-900B-8159D7254CC9}"/>
              </a:ext>
            </a:extLst>
          </p:cNvPr>
          <p:cNvPicPr>
            <a:picLocks noChangeAspect="1"/>
          </p:cNvPicPr>
          <p:nvPr/>
        </p:nvPicPr>
        <p:blipFill>
          <a:blip r:embed="rId5"/>
          <a:stretch>
            <a:fillRect/>
          </a:stretch>
        </p:blipFill>
        <p:spPr>
          <a:xfrm>
            <a:off x="5512794" y="4013970"/>
            <a:ext cx="3865571" cy="2341678"/>
          </a:xfrm>
          <a:prstGeom prst="rect">
            <a:avLst/>
          </a:prstGeom>
        </p:spPr>
      </p:pic>
    </p:spTree>
    <p:extLst>
      <p:ext uri="{BB962C8B-B14F-4D97-AF65-F5344CB8AC3E}">
        <p14:creationId xmlns:p14="http://schemas.microsoft.com/office/powerpoint/2010/main" val="1118153125"/>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圆角矩形 21"/>
          <p:cNvSpPr/>
          <p:nvPr/>
        </p:nvSpPr>
        <p:spPr>
          <a:xfrm rot="10800000" flipV="1">
            <a:off x="2026260" y="1333738"/>
            <a:ext cx="272237" cy="276076"/>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23" name="文本框 22"/>
          <p:cNvSpPr txBox="1"/>
          <p:nvPr/>
        </p:nvSpPr>
        <p:spPr>
          <a:xfrm>
            <a:off x="2450624" y="1287111"/>
            <a:ext cx="2749467" cy="452879"/>
          </a:xfrm>
          <a:prstGeom prst="rect">
            <a:avLst/>
          </a:prstGeom>
          <a:noFill/>
        </p:spPr>
        <p:txBody>
          <a:bodyPr wrap="none" lIns="91438" tIns="45719" rIns="91438" bIns="45719" rtlCol="0">
            <a:spAutoFit/>
          </a:bodyPr>
          <a:lstStyle/>
          <a:p>
            <a:pPr>
              <a:lnSpc>
                <a:spcPct val="130000"/>
              </a:lnSpc>
            </a:pPr>
            <a:r>
              <a:rPr lang="zh-CN" altLang="en-US" sz="2000" dirty="0">
                <a:solidFill>
                  <a:schemeClr val="tx2"/>
                </a:solidFill>
                <a:latin typeface="Segoe UI Semilight" panose="020B0402040204020203" pitchFamily="34" charset="0"/>
                <a:ea typeface="微软雅黑" panose="020B0503020204020204" pitchFamily="34" charset="-122"/>
                <a:cs typeface="Segoe UI Semilight" panose="020B0402040204020203" pitchFamily="34" charset="0"/>
              </a:rPr>
              <a:t>有监督学习方法的缺陷</a:t>
            </a:r>
          </a:p>
        </p:txBody>
      </p:sp>
      <p:cxnSp>
        <p:nvCxnSpPr>
          <p:cNvPr id="24" name="直接连接符 23"/>
          <p:cNvCxnSpPr/>
          <p:nvPr/>
        </p:nvCxnSpPr>
        <p:spPr>
          <a:xfrm>
            <a:off x="2538998" y="1655836"/>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2455119" y="1733725"/>
            <a:ext cx="3640881" cy="363174"/>
          </a:xfrm>
          <a:prstGeom prst="rect">
            <a:avLst/>
          </a:prstGeom>
        </p:spPr>
        <p:txBody>
          <a:bodyPr wrap="square" lIns="91438" tIns="45719" rIns="91438" bIns="45719">
            <a:spAutoFit/>
          </a:bodyPr>
          <a:lstStyle/>
          <a:p>
            <a:pPr marL="171450" indent="-171450">
              <a:lnSpc>
                <a:spcPct val="130000"/>
              </a:lnSpc>
              <a:buFont typeface="Arial" panose="020B0604020202020204" pitchFamily="34" charset="0"/>
              <a:buChar char="•"/>
            </a:pPr>
            <a:r>
              <a:rPr lang="zh-CN" altLang="en-US" sz="1500" dirty="0">
                <a:solidFill>
                  <a:schemeClr val="tx1">
                    <a:lumMod val="95000"/>
                    <a:lumOff val="5000"/>
                  </a:schemeClr>
                </a:solidFill>
              </a:rPr>
              <a:t>依赖于大量的人工标注数据，耗时耗力</a:t>
            </a:r>
            <a:endParaRPr lang="en-US" altLang="zh-CN" sz="15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7" name="圆角矩形 26"/>
          <p:cNvSpPr/>
          <p:nvPr/>
        </p:nvSpPr>
        <p:spPr>
          <a:xfrm rot="10800000" flipV="1">
            <a:off x="2026260" y="2314206"/>
            <a:ext cx="272237" cy="276076"/>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28" name="文本框 27"/>
          <p:cNvSpPr txBox="1"/>
          <p:nvPr/>
        </p:nvSpPr>
        <p:spPr>
          <a:xfrm>
            <a:off x="2450624" y="2267579"/>
            <a:ext cx="1723545" cy="452879"/>
          </a:xfrm>
          <a:prstGeom prst="rect">
            <a:avLst/>
          </a:prstGeom>
          <a:noFill/>
        </p:spPr>
        <p:txBody>
          <a:bodyPr wrap="none" lIns="91438" tIns="45719" rIns="91438" bIns="45719" rtlCol="0">
            <a:spAutoFit/>
          </a:bodyPr>
          <a:lstStyle/>
          <a:p>
            <a:pPr>
              <a:lnSpc>
                <a:spcPct val="130000"/>
              </a:lnSpc>
            </a:pPr>
            <a:r>
              <a:rPr lang="zh-CN" altLang="en-US" sz="2000" dirty="0">
                <a:solidFill>
                  <a:schemeClr val="tx2"/>
                </a:solidFill>
                <a:latin typeface="Segoe UI Semilight" panose="020B0402040204020203" pitchFamily="34" charset="0"/>
                <a:cs typeface="Segoe UI Semilight" panose="020B0402040204020203" pitchFamily="34" charset="0"/>
              </a:rPr>
              <a:t>远程监督方案</a:t>
            </a:r>
          </a:p>
        </p:txBody>
      </p:sp>
      <p:cxnSp>
        <p:nvCxnSpPr>
          <p:cNvPr id="29" name="直接连接符 28"/>
          <p:cNvCxnSpPr/>
          <p:nvPr/>
        </p:nvCxnSpPr>
        <p:spPr>
          <a:xfrm>
            <a:off x="2538998" y="2636304"/>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2455119" y="2714193"/>
            <a:ext cx="9102585" cy="1563503"/>
          </a:xfrm>
          <a:prstGeom prst="rect">
            <a:avLst/>
          </a:prstGeom>
        </p:spPr>
        <p:txBody>
          <a:bodyPr wrap="square" lIns="91438" tIns="45719" rIns="91438" bIns="45719">
            <a:spAutoFit/>
          </a:bodyPr>
          <a:lstStyle/>
          <a:p>
            <a:pPr marL="171450" indent="-171450">
              <a:lnSpc>
                <a:spcPct val="130000"/>
              </a:lnSpc>
              <a:buFont typeface="Arial" panose="020B0604020202020204" pitchFamily="34" charset="0"/>
              <a:buChar char="•"/>
            </a:pPr>
            <a:r>
              <a:rPr lang="zh-CN" altLang="en-US" sz="1500" b="1" dirty="0">
                <a:solidFill>
                  <a:schemeClr val="tx1">
                    <a:lumMod val="95000"/>
                    <a:lumOff val="5000"/>
                  </a:schemeClr>
                </a:solidFill>
                <a:latin typeface="微软雅黑" panose="020B0503020204020204" pitchFamily="34" charset="-122"/>
              </a:rPr>
              <a:t>假设</a:t>
            </a:r>
            <a:r>
              <a:rPr lang="zh-CN" altLang="en-US" sz="1500" dirty="0">
                <a:solidFill>
                  <a:schemeClr val="tx1">
                    <a:lumMod val="95000"/>
                    <a:lumOff val="5000"/>
                  </a:schemeClr>
                </a:solidFill>
                <a:latin typeface="微软雅黑" panose="020B0503020204020204" pitchFamily="34" charset="-122"/>
              </a:rPr>
              <a:t>：如果一个实体对出现在某个句子中，那么这个实体对在句子中表达的关系与它在知识库中已有的关系一致</a:t>
            </a:r>
            <a:endParaRPr lang="en-US" altLang="zh-CN" sz="1500" dirty="0">
              <a:solidFill>
                <a:schemeClr val="tx1">
                  <a:lumMod val="95000"/>
                  <a:lumOff val="5000"/>
                </a:schemeClr>
              </a:solidFill>
              <a:latin typeface="微软雅黑" panose="020B0503020204020204" pitchFamily="34" charset="-122"/>
            </a:endParaRPr>
          </a:p>
          <a:p>
            <a:pPr marL="171450" indent="-171450">
              <a:lnSpc>
                <a:spcPct val="130000"/>
              </a:lnSpc>
              <a:buFont typeface="Arial" panose="020B0604020202020204" pitchFamily="34" charset="0"/>
              <a:buChar char="•"/>
            </a:pPr>
            <a:r>
              <a:rPr lang="zh-CN" altLang="en-US" sz="1500" b="1" dirty="0">
                <a:solidFill>
                  <a:schemeClr val="tx1">
                    <a:lumMod val="95000"/>
                    <a:lumOff val="5000"/>
                  </a:schemeClr>
                </a:solidFill>
                <a:latin typeface="微软雅黑" panose="020B0503020204020204" pitchFamily="34" charset="-122"/>
                <a:ea typeface="微软雅黑" panose="020B0503020204020204" pitchFamily="34" charset="-122"/>
              </a:rPr>
              <a:t>做法</a:t>
            </a:r>
            <a:r>
              <a:rPr lang="zh-CN" altLang="en-US" sz="1500" dirty="0">
                <a:solidFill>
                  <a:schemeClr val="tx1">
                    <a:lumMod val="95000"/>
                    <a:lumOff val="5000"/>
                  </a:schemeClr>
                </a:solidFill>
                <a:latin typeface="微软雅黑" panose="020B0503020204020204" pitchFamily="34" charset="-122"/>
                <a:ea typeface="微软雅黑" panose="020B0503020204020204" pitchFamily="34" charset="-122"/>
              </a:rPr>
              <a:t>：将知识库与待标注文本进行对齐，给文本标注上对应的关系，从而自动地构建大量的标注文本</a:t>
            </a:r>
            <a:endParaRPr lang="en-US" altLang="zh-CN" sz="1500" dirty="0">
              <a:solidFill>
                <a:schemeClr val="tx1">
                  <a:lumMod val="95000"/>
                  <a:lumOff val="5000"/>
                </a:schemeClr>
              </a:solidFill>
              <a:latin typeface="微软雅黑" panose="020B0503020204020204" pitchFamily="34" charset="-122"/>
              <a:ea typeface="微软雅黑" panose="020B0503020204020204" pitchFamily="34" charset="-122"/>
            </a:endParaRPr>
          </a:p>
          <a:p>
            <a:pPr marL="171450" indent="-171450">
              <a:lnSpc>
                <a:spcPct val="130000"/>
              </a:lnSpc>
              <a:buFont typeface="Arial" panose="020B0604020202020204" pitchFamily="34" charset="0"/>
              <a:buChar char="•"/>
            </a:pPr>
            <a:r>
              <a:rPr lang="zh-CN" altLang="en-US" sz="1500" b="1" dirty="0">
                <a:solidFill>
                  <a:srgbClr val="C00000"/>
                </a:solidFill>
                <a:latin typeface="微软雅黑" panose="020B0503020204020204" pitchFamily="34" charset="-122"/>
                <a:ea typeface="微软雅黑" panose="020B0503020204020204" pitchFamily="34" charset="-122"/>
              </a:rPr>
              <a:t>优点：高效、简单、缓解人类标注的劳动力</a:t>
            </a:r>
            <a:endParaRPr lang="en-US" altLang="zh-CN" sz="1500" b="1" dirty="0">
              <a:solidFill>
                <a:srgbClr val="C00000"/>
              </a:solidFill>
              <a:latin typeface="微软雅黑" panose="020B0503020204020204" pitchFamily="34" charset="-122"/>
              <a:ea typeface="微软雅黑" panose="020B0503020204020204" pitchFamily="34" charset="-122"/>
            </a:endParaRPr>
          </a:p>
          <a:p>
            <a:pPr marL="171450" indent="-171450">
              <a:lnSpc>
                <a:spcPct val="130000"/>
              </a:lnSpc>
              <a:buFont typeface="Arial" panose="020B0604020202020204" pitchFamily="34" charset="0"/>
              <a:buChar char="•"/>
            </a:pPr>
            <a:r>
              <a:rPr lang="zh-CN" altLang="en-US" sz="1500" b="1" dirty="0">
                <a:solidFill>
                  <a:srgbClr val="C00000"/>
                </a:solidFill>
                <a:latin typeface="微软雅黑" panose="020B0503020204020204" pitchFamily="34" charset="-122"/>
                <a:ea typeface="微软雅黑" panose="020B0503020204020204" pitchFamily="34" charset="-122"/>
              </a:rPr>
              <a:t>缺点：假设过强，给标注数据引入大量噪声</a:t>
            </a:r>
            <a:endParaRPr lang="en-US" altLang="zh-CN" sz="1500" b="1" dirty="0">
              <a:solidFill>
                <a:srgbClr val="C00000"/>
              </a:solidFill>
              <a:latin typeface="微软雅黑" panose="020B0503020204020204" pitchFamily="34" charset="-122"/>
              <a:ea typeface="微软雅黑" panose="020B0503020204020204" pitchFamily="34" charset="-122"/>
            </a:endParaRPr>
          </a:p>
        </p:txBody>
      </p:sp>
      <p:sp>
        <p:nvSpPr>
          <p:cNvPr id="31" name="圆角矩形 30"/>
          <p:cNvSpPr/>
          <p:nvPr/>
        </p:nvSpPr>
        <p:spPr>
          <a:xfrm rot="10800000" flipV="1">
            <a:off x="2021765" y="4495003"/>
            <a:ext cx="272237" cy="276076"/>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sp>
        <p:nvSpPr>
          <p:cNvPr id="32" name="文本框 31"/>
          <p:cNvSpPr txBox="1"/>
          <p:nvPr/>
        </p:nvSpPr>
        <p:spPr>
          <a:xfrm>
            <a:off x="2446129" y="4448376"/>
            <a:ext cx="1210584" cy="452879"/>
          </a:xfrm>
          <a:prstGeom prst="rect">
            <a:avLst/>
          </a:prstGeom>
          <a:noFill/>
        </p:spPr>
        <p:txBody>
          <a:bodyPr wrap="none" lIns="91438" tIns="45719" rIns="91438" bIns="45719" rtlCol="0">
            <a:spAutoFit/>
          </a:bodyPr>
          <a:lstStyle/>
          <a:p>
            <a:pPr>
              <a:lnSpc>
                <a:spcPct val="130000"/>
              </a:lnSpc>
            </a:pPr>
            <a:r>
              <a:rPr lang="zh-CN" altLang="en-US" sz="2000" dirty="0">
                <a:solidFill>
                  <a:schemeClr val="tx2"/>
                </a:solidFill>
                <a:latin typeface="Segoe UI Semilight" panose="020B0402040204020203" pitchFamily="34" charset="0"/>
                <a:cs typeface="Segoe UI Semilight" panose="020B0402040204020203" pitchFamily="34" charset="0"/>
              </a:rPr>
              <a:t>解决方案</a:t>
            </a:r>
          </a:p>
        </p:txBody>
      </p:sp>
      <p:cxnSp>
        <p:nvCxnSpPr>
          <p:cNvPr id="34" name="直接连接符 33"/>
          <p:cNvCxnSpPr/>
          <p:nvPr/>
        </p:nvCxnSpPr>
        <p:spPr>
          <a:xfrm>
            <a:off x="2534503" y="4817101"/>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2450624" y="4894990"/>
            <a:ext cx="8927466" cy="363174"/>
          </a:xfrm>
          <a:prstGeom prst="rect">
            <a:avLst/>
          </a:prstGeom>
        </p:spPr>
        <p:txBody>
          <a:bodyPr wrap="square" lIns="91438" tIns="45719" rIns="91438" bIns="45719">
            <a:spAutoFit/>
          </a:bodyPr>
          <a:lstStyle/>
          <a:p>
            <a:pPr>
              <a:lnSpc>
                <a:spcPct val="130000"/>
              </a:lnSpc>
            </a:pPr>
            <a:r>
              <a:rPr lang="zh-CN" altLang="en-US" sz="1500" dirty="0">
                <a:solidFill>
                  <a:schemeClr val="tx1">
                    <a:lumMod val="95000"/>
                    <a:lumOff val="5000"/>
                  </a:schemeClr>
                </a:solidFill>
                <a:latin typeface="微软雅黑" panose="020B0503020204020204" pitchFamily="34" charset="-122"/>
              </a:rPr>
              <a:t>看成是多实例多标签学习问题，降低包中的噪声。</a:t>
            </a:r>
            <a:endParaRPr lang="en-US" altLang="zh-CN" sz="1500" dirty="0">
              <a:solidFill>
                <a:schemeClr val="tx1">
                  <a:lumMod val="95000"/>
                  <a:lumOff val="5000"/>
                </a:schemeClr>
              </a:solidFill>
              <a:latin typeface="微软雅黑" panose="020B0503020204020204" pitchFamily="34" charset="-122"/>
            </a:endParaRPr>
          </a:p>
        </p:txBody>
      </p:sp>
    </p:spTree>
    <p:extLst>
      <p:ext uri="{BB962C8B-B14F-4D97-AF65-F5344CB8AC3E}">
        <p14:creationId xmlns:p14="http://schemas.microsoft.com/office/powerpoint/2010/main" val="3616445376"/>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1CD2FB1D-A191-4D56-B280-659082BC6E06}"/>
              </a:ext>
            </a:extLst>
          </p:cNvPr>
          <p:cNvSpPr txBox="1"/>
          <p:nvPr/>
        </p:nvSpPr>
        <p:spPr>
          <a:xfrm>
            <a:off x="1930835" y="1315862"/>
            <a:ext cx="4396891" cy="1156407"/>
          </a:xfrm>
          <a:prstGeom prst="rect">
            <a:avLst/>
          </a:prstGeom>
          <a:noFill/>
        </p:spPr>
        <p:txBody>
          <a:bodyPr wrap="square" rtlCol="0">
            <a:spAutoFit/>
          </a:bodyPr>
          <a:lstStyle/>
          <a:p>
            <a:pPr marL="285750" indent="-285750" defTabSz="685800">
              <a:lnSpc>
                <a:spcPct val="150000"/>
              </a:lnSpc>
              <a:buFont typeface="Wingdings" panose="05000000000000000000" pitchFamily="2" charset="2"/>
              <a:buChar char="l"/>
            </a:pPr>
            <a:r>
              <a:rPr lang="zh-CN" altLang="en-US" sz="1600" dirty="0">
                <a:solidFill>
                  <a:srgbClr val="000000"/>
                </a:solidFill>
                <a:latin typeface="Arial"/>
              </a:rPr>
              <a:t>基本假设：若一个实体对在知识库中存在某个关系，那么包含该实体对的所有句子都以某种方式表达该关系。</a:t>
            </a:r>
            <a:endParaRPr lang="en-US" altLang="zh-CN" sz="1600" dirty="0">
              <a:solidFill>
                <a:srgbClr val="000000"/>
              </a:solidFill>
              <a:latin typeface="Arial"/>
            </a:endParaRPr>
          </a:p>
        </p:txBody>
      </p:sp>
      <p:pic>
        <p:nvPicPr>
          <p:cNvPr id="4" name="图片 3">
            <a:extLst>
              <a:ext uri="{FF2B5EF4-FFF2-40B4-BE49-F238E27FC236}">
                <a16:creationId xmlns:a16="http://schemas.microsoft.com/office/drawing/2014/main" id="{00A7F854-DA6B-4D8C-82B0-C440C558CF63}"/>
              </a:ext>
            </a:extLst>
          </p:cNvPr>
          <p:cNvPicPr>
            <a:picLocks noChangeAspect="1"/>
          </p:cNvPicPr>
          <p:nvPr/>
        </p:nvPicPr>
        <p:blipFill>
          <a:blip r:embed="rId3"/>
          <a:stretch>
            <a:fillRect/>
          </a:stretch>
        </p:blipFill>
        <p:spPr>
          <a:xfrm>
            <a:off x="7320723" y="2517856"/>
            <a:ext cx="3662059" cy="3312272"/>
          </a:xfrm>
          <a:prstGeom prst="rect">
            <a:avLst/>
          </a:prstGeom>
        </p:spPr>
      </p:pic>
      <p:pic>
        <p:nvPicPr>
          <p:cNvPr id="5" name="图片 4">
            <a:extLst>
              <a:ext uri="{FF2B5EF4-FFF2-40B4-BE49-F238E27FC236}">
                <a16:creationId xmlns:a16="http://schemas.microsoft.com/office/drawing/2014/main" id="{9E0E9B85-3945-43A0-950E-61A20142EEB2}"/>
              </a:ext>
            </a:extLst>
          </p:cNvPr>
          <p:cNvPicPr>
            <a:picLocks noChangeAspect="1"/>
          </p:cNvPicPr>
          <p:nvPr/>
        </p:nvPicPr>
        <p:blipFill>
          <a:blip r:embed="rId4"/>
          <a:stretch>
            <a:fillRect/>
          </a:stretch>
        </p:blipFill>
        <p:spPr>
          <a:xfrm>
            <a:off x="1989290" y="2611946"/>
            <a:ext cx="4833953" cy="3124092"/>
          </a:xfrm>
          <a:prstGeom prst="rect">
            <a:avLst/>
          </a:prstGeom>
        </p:spPr>
      </p:pic>
      <p:sp>
        <p:nvSpPr>
          <p:cNvPr id="6" name="文本框 5">
            <a:extLst>
              <a:ext uri="{FF2B5EF4-FFF2-40B4-BE49-F238E27FC236}">
                <a16:creationId xmlns:a16="http://schemas.microsoft.com/office/drawing/2014/main" id="{873DCF60-8DB2-4EE9-BEBE-C2FD90108D0A}"/>
              </a:ext>
            </a:extLst>
          </p:cNvPr>
          <p:cNvSpPr txBox="1"/>
          <p:nvPr/>
        </p:nvSpPr>
        <p:spPr>
          <a:xfrm>
            <a:off x="7034641" y="1136933"/>
            <a:ext cx="3948141" cy="1323439"/>
          </a:xfrm>
          <a:prstGeom prst="rect">
            <a:avLst/>
          </a:prstGeom>
          <a:noFill/>
        </p:spPr>
        <p:txBody>
          <a:bodyPr wrap="square" rtlCol="0">
            <a:spAutoFit/>
          </a:bodyPr>
          <a:lstStyle/>
          <a:p>
            <a:r>
              <a:rPr lang="zh-CN" altLang="en-US" sz="1600" b="1" dirty="0">
                <a:solidFill>
                  <a:srgbClr val="C00000"/>
                </a:solidFill>
              </a:rPr>
              <a:t>噪声样例：</a:t>
            </a:r>
            <a:endParaRPr lang="en-US" altLang="zh-CN" sz="1600" b="1" dirty="0">
              <a:solidFill>
                <a:srgbClr val="C00000"/>
              </a:solidFill>
            </a:endParaRPr>
          </a:p>
          <a:p>
            <a:pPr marL="285750" indent="-285750">
              <a:buFont typeface="Arial" panose="020B0604020202020204" pitchFamily="34" charset="0"/>
              <a:buChar char="•"/>
            </a:pPr>
            <a:r>
              <a:rPr lang="en-US" altLang="zh-CN" sz="1600" dirty="0">
                <a:solidFill>
                  <a:srgbClr val="C00000"/>
                </a:solidFill>
              </a:rPr>
              <a:t>False Negative </a:t>
            </a:r>
            <a:r>
              <a:rPr lang="zh-CN" altLang="en-US" sz="1600" dirty="0"/>
              <a:t>知识库不全导致一些实体对被标为</a:t>
            </a:r>
            <a:r>
              <a:rPr lang="en-US" altLang="zh-CN" sz="1600" dirty="0"/>
              <a:t>NA</a:t>
            </a:r>
            <a:r>
              <a:rPr lang="zh-CN" altLang="en-US" sz="1600" dirty="0"/>
              <a:t>关系</a:t>
            </a:r>
            <a:endParaRPr lang="en-US" altLang="zh-CN" sz="1600" dirty="0"/>
          </a:p>
          <a:p>
            <a:pPr marL="285750" indent="-285750">
              <a:buFont typeface="Arial" panose="020B0604020202020204" pitchFamily="34" charset="0"/>
              <a:buChar char="•"/>
            </a:pPr>
            <a:r>
              <a:rPr lang="en-US" altLang="zh-CN" sz="1600" dirty="0">
                <a:solidFill>
                  <a:srgbClr val="C00000"/>
                </a:solidFill>
              </a:rPr>
              <a:t>False Positive </a:t>
            </a:r>
            <a:r>
              <a:rPr lang="zh-CN" altLang="en-US" sz="1600" dirty="0"/>
              <a:t>含有同一实体对的句子，不一定表达同一种关系</a:t>
            </a:r>
          </a:p>
        </p:txBody>
      </p:sp>
    </p:spTree>
    <p:extLst>
      <p:ext uri="{BB962C8B-B14F-4D97-AF65-F5344CB8AC3E}">
        <p14:creationId xmlns:p14="http://schemas.microsoft.com/office/powerpoint/2010/main" val="1063237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3" name="直接连接符 72"/>
          <p:cNvCxnSpPr>
            <a:cxnSpLocks/>
          </p:cNvCxnSpPr>
          <p:nvPr/>
        </p:nvCxnSpPr>
        <p:spPr>
          <a:xfrm>
            <a:off x="2307112" y="3691562"/>
            <a:ext cx="9555851" cy="0"/>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74" name="圆角矩形 73"/>
          <p:cNvSpPr/>
          <p:nvPr/>
        </p:nvSpPr>
        <p:spPr>
          <a:xfrm rot="10800000" flipV="1">
            <a:off x="2480573" y="3407745"/>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2400" b="1" dirty="0"/>
              <a:t>1</a:t>
            </a:r>
            <a:endParaRPr lang="zh-CN" altLang="en-US" sz="2400" b="1" dirty="0"/>
          </a:p>
        </p:txBody>
      </p:sp>
      <p:sp>
        <p:nvSpPr>
          <p:cNvPr id="75" name="圆角矩形 74"/>
          <p:cNvSpPr/>
          <p:nvPr/>
        </p:nvSpPr>
        <p:spPr>
          <a:xfrm rot="10800000" flipV="1">
            <a:off x="6465480" y="3392488"/>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2400" b="1" dirty="0"/>
              <a:t>4</a:t>
            </a:r>
            <a:endParaRPr lang="zh-CN" altLang="en-US" sz="2400" b="1" dirty="0"/>
          </a:p>
        </p:txBody>
      </p:sp>
      <p:sp>
        <p:nvSpPr>
          <p:cNvPr id="76" name="圆角矩形 75"/>
          <p:cNvSpPr/>
          <p:nvPr/>
        </p:nvSpPr>
        <p:spPr>
          <a:xfrm rot="10800000" flipV="1">
            <a:off x="3444613" y="3402874"/>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2400" b="1" dirty="0"/>
              <a:t>2</a:t>
            </a:r>
            <a:endParaRPr lang="zh-CN" altLang="en-US" sz="2400" b="1" dirty="0"/>
          </a:p>
        </p:txBody>
      </p:sp>
      <p:sp>
        <p:nvSpPr>
          <p:cNvPr id="77" name="圆角矩形 76"/>
          <p:cNvSpPr/>
          <p:nvPr/>
        </p:nvSpPr>
        <p:spPr>
          <a:xfrm rot="10800000" flipV="1">
            <a:off x="8400486" y="3391529"/>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2400" b="1" dirty="0"/>
              <a:t>5</a:t>
            </a:r>
            <a:endParaRPr lang="zh-CN" altLang="en-US" sz="2400" b="1" dirty="0"/>
          </a:p>
        </p:txBody>
      </p:sp>
      <p:sp>
        <p:nvSpPr>
          <p:cNvPr id="78" name="圆角矩形 77"/>
          <p:cNvSpPr/>
          <p:nvPr/>
        </p:nvSpPr>
        <p:spPr>
          <a:xfrm rot="10800000" flipV="1">
            <a:off x="4955047" y="3413759"/>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2400" b="1" dirty="0"/>
              <a:t>3</a:t>
            </a:r>
            <a:endParaRPr lang="zh-CN" altLang="en-US" sz="2400" b="1" dirty="0"/>
          </a:p>
        </p:txBody>
      </p:sp>
      <p:sp>
        <p:nvSpPr>
          <p:cNvPr id="80" name="文本框 79"/>
          <p:cNvSpPr txBox="1"/>
          <p:nvPr/>
        </p:nvSpPr>
        <p:spPr>
          <a:xfrm>
            <a:off x="1580329" y="4112152"/>
            <a:ext cx="1800485" cy="417354"/>
          </a:xfrm>
          <a:prstGeom prst="rect">
            <a:avLst/>
          </a:prstGeom>
          <a:solidFill>
            <a:schemeClr val="accent5">
              <a:lumMod val="20000"/>
              <a:lumOff val="80000"/>
            </a:schemeClr>
          </a:solidFill>
        </p:spPr>
        <p:txBody>
          <a:bodyPr wrap="none" lIns="91436" tIns="45718" rIns="91436" bIns="45718" rtlCol="0">
            <a:spAutoFit/>
          </a:bodyPr>
          <a:lstStyle/>
          <a:p>
            <a:pPr>
              <a:lnSpc>
                <a:spcPct val="130000"/>
              </a:lnSpc>
            </a:pPr>
            <a:r>
              <a:rPr lang="zh-CN" altLang="en-US" sz="1800" dirty="0">
                <a:solidFill>
                  <a:schemeClr val="tx2"/>
                </a:solidFill>
                <a:latin typeface="微软雅黑" panose="020B0503020204020204" pitchFamily="34" charset="-122"/>
              </a:rPr>
              <a:t>远程监督的提出</a:t>
            </a:r>
            <a:endParaRPr lang="zh-CN" altLang="en-US" sz="1800" dirty="0">
              <a:solidFill>
                <a:schemeClr val="tx2"/>
              </a:solidFill>
              <a:latin typeface="微软雅黑" panose="020B0503020204020204" pitchFamily="34" charset="-122"/>
              <a:ea typeface="微软雅黑" panose="020B0503020204020204" pitchFamily="34" charset="-122"/>
            </a:endParaRPr>
          </a:p>
        </p:txBody>
      </p:sp>
      <p:sp>
        <p:nvSpPr>
          <p:cNvPr id="84" name="文本框 83"/>
          <p:cNvSpPr txBox="1"/>
          <p:nvPr/>
        </p:nvSpPr>
        <p:spPr>
          <a:xfrm>
            <a:off x="5676671" y="1221236"/>
            <a:ext cx="2723815" cy="777453"/>
          </a:xfrm>
          <a:prstGeom prst="rect">
            <a:avLst/>
          </a:prstGeom>
          <a:solidFill>
            <a:schemeClr val="accent5">
              <a:lumMod val="20000"/>
              <a:lumOff val="80000"/>
            </a:schemeClr>
          </a:solidFill>
        </p:spPr>
        <p:txBody>
          <a:bodyPr wrap="none" lIns="91436" tIns="45718" rIns="91436" bIns="45718" rtlCol="0">
            <a:spAutoFit/>
          </a:bodyPr>
          <a:lstStyle/>
          <a:p>
            <a:pPr>
              <a:lnSpc>
                <a:spcPct val="130000"/>
              </a:lnSpc>
            </a:pPr>
            <a:r>
              <a:rPr lang="en-US" altLang="zh-CN" sz="1800" dirty="0">
                <a:solidFill>
                  <a:schemeClr val="tx2"/>
                </a:solidFill>
                <a:latin typeface="微软雅黑" panose="020B0503020204020204" pitchFamily="34" charset="-122"/>
              </a:rPr>
              <a:t>Hard selection</a:t>
            </a:r>
            <a:r>
              <a:rPr lang="zh-CN" altLang="en-US" sz="1800" dirty="0">
                <a:solidFill>
                  <a:schemeClr val="tx2"/>
                </a:solidFill>
                <a:latin typeface="微软雅黑" panose="020B0503020204020204" pitchFamily="34" charset="-122"/>
              </a:rPr>
              <a:t>：</a:t>
            </a:r>
            <a:endParaRPr lang="en-US" altLang="zh-CN" sz="1800" dirty="0">
              <a:solidFill>
                <a:schemeClr val="tx2"/>
              </a:solidFill>
              <a:latin typeface="微软雅黑" panose="020B0503020204020204" pitchFamily="34" charset="-122"/>
            </a:endParaRPr>
          </a:p>
          <a:p>
            <a:pPr>
              <a:lnSpc>
                <a:spcPct val="130000"/>
              </a:lnSpc>
            </a:pPr>
            <a:r>
              <a:rPr lang="zh-CN" altLang="en-US" sz="1800" dirty="0">
                <a:solidFill>
                  <a:schemeClr val="tx2"/>
                </a:solidFill>
                <a:latin typeface="微软雅黑" panose="020B0503020204020204" pitchFamily="34" charset="-122"/>
                <a:ea typeface="微软雅黑" panose="020B0503020204020204" pitchFamily="34" charset="-122"/>
              </a:rPr>
              <a:t>从数据集中去除噪声样例</a:t>
            </a:r>
          </a:p>
        </p:txBody>
      </p:sp>
      <p:sp>
        <p:nvSpPr>
          <p:cNvPr id="86" name="文本框 85"/>
          <p:cNvSpPr txBox="1"/>
          <p:nvPr/>
        </p:nvSpPr>
        <p:spPr>
          <a:xfrm>
            <a:off x="3106536" y="2200000"/>
            <a:ext cx="1406450" cy="417354"/>
          </a:xfrm>
          <a:prstGeom prst="rect">
            <a:avLst/>
          </a:prstGeom>
          <a:solidFill>
            <a:schemeClr val="accent5">
              <a:lumMod val="20000"/>
              <a:lumOff val="80000"/>
            </a:schemeClr>
          </a:solidFill>
        </p:spPr>
        <p:txBody>
          <a:bodyPr wrap="square" lIns="91436" tIns="45718" rIns="91436" bIns="45718" rtlCol="0">
            <a:spAutoFit/>
          </a:bodyPr>
          <a:lstStyle/>
          <a:p>
            <a:pPr>
              <a:lnSpc>
                <a:spcPct val="130000"/>
              </a:lnSpc>
            </a:pPr>
            <a:r>
              <a:rPr lang="zh-CN" altLang="en-US" sz="1800" dirty="0">
                <a:solidFill>
                  <a:schemeClr val="tx2"/>
                </a:solidFill>
                <a:latin typeface="微软雅黑" panose="020B0503020204020204" pitchFamily="34" charset="-122"/>
              </a:rPr>
              <a:t>多实例学习</a:t>
            </a:r>
            <a:endParaRPr lang="zh-CN" altLang="en-US" sz="1800" dirty="0">
              <a:solidFill>
                <a:schemeClr val="tx2"/>
              </a:solidFill>
              <a:latin typeface="微软雅黑" panose="020B0503020204020204" pitchFamily="34" charset="-122"/>
              <a:ea typeface="微软雅黑" panose="020B0503020204020204" pitchFamily="34" charset="-122"/>
            </a:endParaRPr>
          </a:p>
        </p:txBody>
      </p:sp>
      <p:sp>
        <p:nvSpPr>
          <p:cNvPr id="88" name="文本框 87"/>
          <p:cNvSpPr txBox="1"/>
          <p:nvPr/>
        </p:nvSpPr>
        <p:spPr>
          <a:xfrm>
            <a:off x="3956276" y="4078915"/>
            <a:ext cx="3862790" cy="777453"/>
          </a:xfrm>
          <a:prstGeom prst="rect">
            <a:avLst/>
          </a:prstGeom>
          <a:solidFill>
            <a:schemeClr val="accent5">
              <a:lumMod val="20000"/>
              <a:lumOff val="80000"/>
            </a:schemeClr>
          </a:solidFill>
        </p:spPr>
        <p:txBody>
          <a:bodyPr wrap="square" lIns="91436" tIns="45718" rIns="91436" bIns="45718" rtlCol="0">
            <a:spAutoFit/>
          </a:bodyPr>
          <a:lstStyle/>
          <a:p>
            <a:pPr>
              <a:lnSpc>
                <a:spcPct val="130000"/>
              </a:lnSpc>
            </a:pPr>
            <a:r>
              <a:rPr lang="en-US" altLang="zh-CN" sz="1800" dirty="0">
                <a:solidFill>
                  <a:schemeClr val="tx2"/>
                </a:solidFill>
                <a:latin typeface="微软雅黑" panose="020B0503020204020204" pitchFamily="34" charset="-122"/>
              </a:rPr>
              <a:t>Attention-based</a:t>
            </a:r>
            <a:r>
              <a:rPr lang="zh-CN" altLang="en-US" sz="1800" dirty="0">
                <a:solidFill>
                  <a:schemeClr val="tx2"/>
                </a:solidFill>
                <a:latin typeface="微软雅黑" panose="020B0503020204020204" pitchFamily="34" charset="-122"/>
              </a:rPr>
              <a:t> </a:t>
            </a:r>
            <a:r>
              <a:rPr lang="en-US" altLang="zh-CN" sz="1800" b="1" dirty="0">
                <a:solidFill>
                  <a:schemeClr val="tx2"/>
                </a:solidFill>
                <a:latin typeface="微软雅黑" panose="020B0503020204020204" pitchFamily="34" charset="-122"/>
              </a:rPr>
              <a:t>soft-selection</a:t>
            </a:r>
            <a:r>
              <a:rPr lang="zh-CN" altLang="en-US" sz="1800" dirty="0">
                <a:solidFill>
                  <a:schemeClr val="tx2"/>
                </a:solidFill>
                <a:latin typeface="微软雅黑" panose="020B0503020204020204" pitchFamily="34" charset="-122"/>
              </a:rPr>
              <a:t>：降低噪声样例在</a:t>
            </a:r>
            <a:r>
              <a:rPr lang="en-US" altLang="zh-CN" sz="1800" dirty="0">
                <a:solidFill>
                  <a:schemeClr val="tx2"/>
                </a:solidFill>
                <a:latin typeface="微软雅黑" panose="020B0503020204020204" pitchFamily="34" charset="-122"/>
              </a:rPr>
              <a:t>bag</a:t>
            </a:r>
            <a:r>
              <a:rPr lang="zh-CN" altLang="en-US" sz="1800" dirty="0">
                <a:solidFill>
                  <a:schemeClr val="tx2"/>
                </a:solidFill>
                <a:latin typeface="微软雅黑" panose="020B0503020204020204" pitchFamily="34" charset="-122"/>
              </a:rPr>
              <a:t>中的权重</a:t>
            </a:r>
            <a:endParaRPr lang="en-US" altLang="zh-CN" sz="1800" dirty="0">
              <a:solidFill>
                <a:schemeClr val="tx2"/>
              </a:solidFill>
              <a:latin typeface="微软雅黑" panose="020B0503020204020204" pitchFamily="34" charset="-122"/>
            </a:endParaRPr>
          </a:p>
        </p:txBody>
      </p:sp>
      <p:sp>
        <p:nvSpPr>
          <p:cNvPr id="89" name="矩形 88"/>
          <p:cNvSpPr/>
          <p:nvPr/>
        </p:nvSpPr>
        <p:spPr>
          <a:xfrm>
            <a:off x="1413593" y="4511278"/>
            <a:ext cx="2006001" cy="345090"/>
          </a:xfrm>
          <a:prstGeom prst="rect">
            <a:avLst/>
          </a:prstGeom>
        </p:spPr>
        <p:txBody>
          <a:bodyPr wrap="square" lIns="91436" tIns="45718" rIns="91436" bIns="45718">
            <a:spAutoFit/>
          </a:bodyPr>
          <a:lstStyle/>
          <a:p>
            <a:pPr marL="285750" indent="-285750">
              <a:lnSpc>
                <a:spcPct val="130000"/>
              </a:lnSpc>
              <a:buFont typeface="Arial" panose="020B0604020202020204" pitchFamily="34" charset="0"/>
              <a:buChar char="•"/>
            </a:pPr>
            <a:r>
              <a:rPr lang="en-US" altLang="zh-CN" sz="1400" dirty="0" err="1">
                <a:solidFill>
                  <a:schemeClr val="bg2">
                    <a:lumMod val="50000"/>
                  </a:schemeClr>
                </a:solidFill>
                <a:latin typeface="微软雅黑" panose="020B0503020204020204" pitchFamily="34" charset="-122"/>
              </a:rPr>
              <a:t>Mintz</a:t>
            </a:r>
            <a:r>
              <a:rPr lang="en-US" altLang="zh-CN" sz="1400" dirty="0">
                <a:solidFill>
                  <a:schemeClr val="bg2">
                    <a:lumMod val="50000"/>
                  </a:schemeClr>
                </a:solidFill>
                <a:latin typeface="微软雅黑" panose="020B0503020204020204" pitchFamily="34" charset="-122"/>
              </a:rPr>
              <a:t> et al 2009</a:t>
            </a:r>
            <a:endParaRPr lang="en-US" altLang="zh-CN" sz="14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90" name="矩形 89"/>
          <p:cNvSpPr/>
          <p:nvPr/>
        </p:nvSpPr>
        <p:spPr>
          <a:xfrm>
            <a:off x="2628541" y="2682704"/>
            <a:ext cx="2514025" cy="625167"/>
          </a:xfrm>
          <a:prstGeom prst="rect">
            <a:avLst/>
          </a:prstGeom>
        </p:spPr>
        <p:txBody>
          <a:bodyPr wrap="square" lIns="91436" tIns="45718" rIns="91436" bIns="45718">
            <a:spAutoFit/>
          </a:bodyPr>
          <a:lstStyle/>
          <a:p>
            <a:pPr marL="285750" indent="-285750">
              <a:lnSpc>
                <a:spcPct val="130000"/>
              </a:lnSpc>
              <a:buFont typeface="Arial" panose="020B0604020202020204" pitchFamily="34" charset="0"/>
              <a:buChar char="•"/>
            </a:pPr>
            <a:r>
              <a:rPr lang="en-US" altLang="zh-CN" sz="1400" dirty="0">
                <a:solidFill>
                  <a:schemeClr val="bg2">
                    <a:lumMod val="50000"/>
                  </a:schemeClr>
                </a:solidFill>
                <a:latin typeface="微软雅黑" panose="020B0503020204020204" pitchFamily="34" charset="-122"/>
              </a:rPr>
              <a:t>Riedel et al</a:t>
            </a:r>
            <a:r>
              <a:rPr lang="zh-CN" altLang="en-US" sz="1400" dirty="0">
                <a:solidFill>
                  <a:schemeClr val="bg2">
                    <a:lumMod val="50000"/>
                  </a:schemeClr>
                </a:solidFill>
                <a:latin typeface="微软雅黑" panose="020B0503020204020204" pitchFamily="34" charset="-122"/>
              </a:rPr>
              <a:t> </a:t>
            </a:r>
            <a:r>
              <a:rPr lang="en-US" altLang="zh-CN" sz="1400" dirty="0">
                <a:solidFill>
                  <a:schemeClr val="bg2">
                    <a:lumMod val="50000"/>
                  </a:schemeClr>
                </a:solidFill>
                <a:latin typeface="微软雅黑" panose="020B0503020204020204" pitchFamily="34" charset="-122"/>
              </a:rPr>
              <a:t>(2010)</a:t>
            </a:r>
          </a:p>
          <a:p>
            <a:pPr marL="285750" indent="-285750">
              <a:lnSpc>
                <a:spcPct val="130000"/>
              </a:lnSpc>
              <a:buFont typeface="Arial" panose="020B0604020202020204" pitchFamily="34" charset="0"/>
              <a:buChar char="•"/>
            </a:pPr>
            <a:r>
              <a:rPr lang="en-US" altLang="zh-CN" sz="1400" dirty="0" err="1">
                <a:solidFill>
                  <a:schemeClr val="bg2">
                    <a:lumMod val="50000"/>
                  </a:schemeClr>
                </a:solidFill>
                <a:latin typeface="微软雅黑" panose="020B0503020204020204" pitchFamily="34" charset="-122"/>
              </a:rPr>
              <a:t>Surdeanu</a:t>
            </a:r>
            <a:r>
              <a:rPr lang="en-US" altLang="zh-CN" sz="1400" dirty="0">
                <a:solidFill>
                  <a:schemeClr val="bg2">
                    <a:lumMod val="50000"/>
                  </a:schemeClr>
                </a:solidFill>
                <a:latin typeface="微软雅黑" panose="020B0503020204020204" pitchFamily="34" charset="-122"/>
              </a:rPr>
              <a:t> et al (2012)</a:t>
            </a:r>
          </a:p>
        </p:txBody>
      </p:sp>
      <p:sp>
        <p:nvSpPr>
          <p:cNvPr id="92" name="矩形 91"/>
          <p:cNvSpPr/>
          <p:nvPr/>
        </p:nvSpPr>
        <p:spPr>
          <a:xfrm>
            <a:off x="3809761" y="4922365"/>
            <a:ext cx="4284617" cy="1749386"/>
          </a:xfrm>
          <a:prstGeom prst="rect">
            <a:avLst/>
          </a:prstGeom>
        </p:spPr>
        <p:txBody>
          <a:bodyPr wrap="square" lIns="91436" tIns="45718" rIns="91436" bIns="45718">
            <a:spAutoFit/>
          </a:bodyPr>
          <a:lstStyle/>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Attention (Lin 2016)</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Attention with entity description(2017)</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Coarse-to-Fine Grained Attention </a:t>
            </a:r>
            <a:r>
              <a:rPr lang="zh-CN" altLang="en-US" sz="1200" dirty="0">
                <a:solidFill>
                  <a:schemeClr val="bg2">
                    <a:lumMod val="50000"/>
                  </a:schemeClr>
                </a:solidFill>
                <a:latin typeface="微软雅黑" panose="020B0503020204020204" pitchFamily="34" charset="-122"/>
              </a:rPr>
              <a:t>（</a:t>
            </a:r>
            <a:r>
              <a:rPr lang="en-US" altLang="zh-CN" sz="1200" dirty="0">
                <a:solidFill>
                  <a:schemeClr val="bg2">
                    <a:lumMod val="50000"/>
                  </a:schemeClr>
                </a:solidFill>
                <a:latin typeface="微软雅黑" panose="020B0503020204020204" pitchFamily="34" charset="-122"/>
              </a:rPr>
              <a:t>2018</a:t>
            </a:r>
            <a:r>
              <a:rPr lang="zh-CN" altLang="en-US" sz="1200" dirty="0">
                <a:solidFill>
                  <a:schemeClr val="bg2">
                    <a:lumMod val="50000"/>
                  </a:schemeClr>
                </a:solidFill>
                <a:latin typeface="微软雅黑" panose="020B0503020204020204" pitchFamily="34" charset="-122"/>
              </a:rPr>
              <a:t>）</a:t>
            </a:r>
            <a:endParaRPr lang="en-US" altLang="zh-CN" sz="1200" dirty="0">
              <a:solidFill>
                <a:schemeClr val="bg2">
                  <a:lumMod val="50000"/>
                </a:schemeClr>
              </a:solidFill>
              <a:latin typeface="微软雅黑" panose="020B0503020204020204" pitchFamily="34" charset="-122"/>
            </a:endParaRP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Multi-level self-attention (Du 2018)</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Cross-relation Cross-bag attention(2019)</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Intra-bag inter-bag attention(2019)</a:t>
            </a:r>
          </a:p>
          <a:p>
            <a:pPr marL="285750" indent="-285750">
              <a:lnSpc>
                <a:spcPct val="130000"/>
              </a:lnSpc>
              <a:buFont typeface="Arial" panose="020B0604020202020204" pitchFamily="34" charset="0"/>
              <a:buChar char="•"/>
            </a:pPr>
            <a:endParaRPr lang="en-US" altLang="zh-CN" sz="12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93" name="矩形 92"/>
          <p:cNvSpPr/>
          <p:nvPr/>
        </p:nvSpPr>
        <p:spPr>
          <a:xfrm>
            <a:off x="5698386" y="2040951"/>
            <a:ext cx="2702100" cy="1029188"/>
          </a:xfrm>
          <a:prstGeom prst="rect">
            <a:avLst/>
          </a:prstGeom>
        </p:spPr>
        <p:txBody>
          <a:bodyPr wrap="square" lIns="91436" tIns="45718" rIns="91436" bIns="45718">
            <a:spAutoFit/>
          </a:bodyPr>
          <a:lstStyle/>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At-least-one</a:t>
            </a:r>
            <a:r>
              <a:rPr lang="zh-CN" altLang="en-US" sz="1200" dirty="0">
                <a:solidFill>
                  <a:schemeClr val="bg2">
                    <a:lumMod val="50000"/>
                  </a:schemeClr>
                </a:solidFill>
                <a:latin typeface="微软雅黑" panose="020B0503020204020204" pitchFamily="34" charset="-122"/>
              </a:rPr>
              <a:t>假设 </a:t>
            </a:r>
            <a:r>
              <a:rPr lang="en-US" altLang="zh-CN" sz="1200" dirty="0">
                <a:solidFill>
                  <a:schemeClr val="bg2">
                    <a:lumMod val="50000"/>
                  </a:schemeClr>
                </a:solidFill>
                <a:latin typeface="微软雅黑" panose="020B0503020204020204" pitchFamily="34" charset="-122"/>
              </a:rPr>
              <a:t>(2010)</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ea typeface="微软雅黑" panose="020B0503020204020204" pitchFamily="34" charset="-122"/>
              </a:rPr>
              <a:t>RL (2018)</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ea typeface="微软雅黑" panose="020B0503020204020204" pitchFamily="34" charset="-122"/>
              </a:rPr>
              <a:t>GAN(2018)</a:t>
            </a:r>
          </a:p>
          <a:p>
            <a:pPr marL="285750" indent="-285750">
              <a:lnSpc>
                <a:spcPct val="130000"/>
              </a:lnSpc>
              <a:buFont typeface="Arial" panose="020B0604020202020204" pitchFamily="34" charset="0"/>
              <a:buChar char="•"/>
            </a:pPr>
            <a:r>
              <a:rPr lang="zh-CN" altLang="en-US" sz="1200" dirty="0">
                <a:solidFill>
                  <a:schemeClr val="bg2">
                    <a:lumMod val="50000"/>
                  </a:schemeClr>
                </a:solidFill>
                <a:latin typeface="微软雅黑" panose="020B0503020204020204" pitchFamily="34" charset="-122"/>
                <a:ea typeface="微软雅黑" panose="020B0503020204020204" pitchFamily="34" charset="-122"/>
              </a:rPr>
              <a:t>使用实体描述信息（</a:t>
            </a:r>
            <a:r>
              <a:rPr lang="en-US" altLang="zh-CN" sz="1200" dirty="0">
                <a:solidFill>
                  <a:schemeClr val="bg2">
                    <a:lumMod val="50000"/>
                  </a:schemeClr>
                </a:solidFill>
                <a:latin typeface="微软雅黑" panose="020B0503020204020204" pitchFamily="34" charset="-122"/>
                <a:ea typeface="微软雅黑" panose="020B0503020204020204" pitchFamily="34" charset="-122"/>
              </a:rPr>
              <a:t>2019</a:t>
            </a:r>
            <a:r>
              <a:rPr lang="zh-CN" altLang="en-US" sz="1200" dirty="0">
                <a:solidFill>
                  <a:schemeClr val="bg2">
                    <a:lumMod val="50000"/>
                  </a:schemeClr>
                </a:solidFill>
                <a:latin typeface="微软雅黑" panose="020B0503020204020204" pitchFamily="34" charset="-122"/>
                <a:ea typeface="微软雅黑" panose="020B0503020204020204" pitchFamily="34" charset="-122"/>
              </a:rPr>
              <a:t>）</a:t>
            </a:r>
            <a:endParaRPr lang="en-US" altLang="zh-CN" sz="12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18" name="圆角矩形 76">
            <a:extLst>
              <a:ext uri="{FF2B5EF4-FFF2-40B4-BE49-F238E27FC236}">
                <a16:creationId xmlns:a16="http://schemas.microsoft.com/office/drawing/2014/main" id="{D8624F19-B423-4420-BD57-5DC05F6B7ABB}"/>
              </a:ext>
            </a:extLst>
          </p:cNvPr>
          <p:cNvSpPr/>
          <p:nvPr/>
        </p:nvSpPr>
        <p:spPr>
          <a:xfrm rot="10800000" flipV="1">
            <a:off x="10093348" y="3406815"/>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2400" b="1" dirty="0"/>
              <a:t>6</a:t>
            </a:r>
            <a:endParaRPr lang="zh-CN" altLang="en-US" sz="2400" b="1" dirty="0"/>
          </a:p>
        </p:txBody>
      </p:sp>
      <p:sp>
        <p:nvSpPr>
          <p:cNvPr id="3" name="矩形 2">
            <a:extLst>
              <a:ext uri="{FF2B5EF4-FFF2-40B4-BE49-F238E27FC236}">
                <a16:creationId xmlns:a16="http://schemas.microsoft.com/office/drawing/2014/main" id="{F589262D-3ECF-4D7C-ACC4-FF2E7BB9BA90}"/>
              </a:ext>
            </a:extLst>
          </p:cNvPr>
          <p:cNvSpPr/>
          <p:nvPr/>
        </p:nvSpPr>
        <p:spPr>
          <a:xfrm>
            <a:off x="8094378" y="4112152"/>
            <a:ext cx="2264964" cy="707886"/>
          </a:xfrm>
          <a:prstGeom prst="rect">
            <a:avLst/>
          </a:prstGeom>
          <a:solidFill>
            <a:schemeClr val="accent5">
              <a:lumMod val="20000"/>
              <a:lumOff val="80000"/>
            </a:schemeClr>
          </a:solidFill>
        </p:spPr>
        <p:txBody>
          <a:bodyPr wrap="square">
            <a:spAutoFit/>
          </a:bodyPr>
          <a:lstStyle/>
          <a:p>
            <a:pPr lvl="0">
              <a:defRPr/>
            </a:pPr>
            <a:r>
              <a:rPr lang="zh-CN" altLang="en-US" sz="2000" dirty="0">
                <a:solidFill>
                  <a:schemeClr val="tx2"/>
                </a:solidFill>
                <a:latin typeface="微软雅黑" panose="020B0503020204020204" pitchFamily="34" charset="-122"/>
              </a:rPr>
              <a:t>增加先验知识</a:t>
            </a:r>
            <a:r>
              <a:rPr lang="en-US" altLang="zh-CN" sz="2000" dirty="0">
                <a:solidFill>
                  <a:schemeClr val="tx2"/>
                </a:solidFill>
                <a:latin typeface="微软雅黑" panose="020B0503020204020204" pitchFamily="34" charset="-122"/>
              </a:rPr>
              <a:t>/</a:t>
            </a:r>
            <a:r>
              <a:rPr lang="zh-CN" altLang="en-US" sz="2000" dirty="0">
                <a:solidFill>
                  <a:schemeClr val="tx2"/>
                </a:solidFill>
                <a:latin typeface="微软雅黑" panose="020B0503020204020204" pitchFamily="34" charset="-122"/>
              </a:rPr>
              <a:t>提升信息编码能力</a:t>
            </a:r>
            <a:endParaRPr lang="en-US" altLang="zh-CN" sz="2000" dirty="0"/>
          </a:p>
        </p:txBody>
      </p:sp>
      <p:sp>
        <p:nvSpPr>
          <p:cNvPr id="21" name="矩形 20">
            <a:extLst>
              <a:ext uri="{FF2B5EF4-FFF2-40B4-BE49-F238E27FC236}">
                <a16:creationId xmlns:a16="http://schemas.microsoft.com/office/drawing/2014/main" id="{EC5C385B-115A-415C-8FF5-989F03E0C32B}"/>
              </a:ext>
            </a:extLst>
          </p:cNvPr>
          <p:cNvSpPr/>
          <p:nvPr/>
        </p:nvSpPr>
        <p:spPr>
          <a:xfrm>
            <a:off x="9592628" y="1353542"/>
            <a:ext cx="2583912" cy="707886"/>
          </a:xfrm>
          <a:prstGeom prst="rect">
            <a:avLst/>
          </a:prstGeom>
          <a:solidFill>
            <a:schemeClr val="accent5">
              <a:lumMod val="20000"/>
              <a:lumOff val="80000"/>
            </a:schemeClr>
          </a:solidFill>
        </p:spPr>
        <p:txBody>
          <a:bodyPr wrap="none">
            <a:spAutoFit/>
          </a:bodyPr>
          <a:lstStyle/>
          <a:p>
            <a:pPr lvl="0">
              <a:defRPr/>
            </a:pPr>
            <a:r>
              <a:rPr lang="en-US" altLang="zh-CN" sz="2000" dirty="0">
                <a:solidFill>
                  <a:schemeClr val="tx2"/>
                </a:solidFill>
                <a:latin typeface="微软雅黑" panose="020B0503020204020204" pitchFamily="34" charset="-122"/>
              </a:rPr>
              <a:t>label refurbishment</a:t>
            </a:r>
          </a:p>
          <a:p>
            <a:pPr lvl="0">
              <a:defRPr/>
            </a:pPr>
            <a:r>
              <a:rPr lang="zh-CN" altLang="en-US" sz="2000" dirty="0">
                <a:solidFill>
                  <a:schemeClr val="tx2"/>
                </a:solidFill>
                <a:latin typeface="微软雅黑" panose="020B0503020204020204" pitchFamily="34" charset="-122"/>
              </a:rPr>
              <a:t>重标</a:t>
            </a:r>
            <a:endParaRPr lang="en-US" altLang="zh-CN" sz="2000" dirty="0"/>
          </a:p>
        </p:txBody>
      </p:sp>
      <p:sp>
        <p:nvSpPr>
          <p:cNvPr id="2" name="矩形 1">
            <a:extLst>
              <a:ext uri="{FF2B5EF4-FFF2-40B4-BE49-F238E27FC236}">
                <a16:creationId xmlns:a16="http://schemas.microsoft.com/office/drawing/2014/main" id="{BD8CDB64-AB61-4D8F-A61B-0AD53DF57697}"/>
              </a:ext>
            </a:extLst>
          </p:cNvPr>
          <p:cNvSpPr/>
          <p:nvPr/>
        </p:nvSpPr>
        <p:spPr>
          <a:xfrm>
            <a:off x="8055714" y="4940888"/>
            <a:ext cx="3588418" cy="1509324"/>
          </a:xfrm>
          <a:prstGeom prst="rect">
            <a:avLst/>
          </a:prstGeom>
        </p:spPr>
        <p:txBody>
          <a:bodyPr wrap="square">
            <a:spAutoFit/>
          </a:bodyPr>
          <a:lstStyle/>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PCNN </a:t>
            </a:r>
            <a:r>
              <a:rPr lang="zh-CN" altLang="en-US" sz="1200" dirty="0">
                <a:solidFill>
                  <a:schemeClr val="bg2">
                    <a:lumMod val="50000"/>
                  </a:schemeClr>
                </a:solidFill>
                <a:latin typeface="微软雅黑" panose="020B0503020204020204" pitchFamily="34" charset="-122"/>
              </a:rPr>
              <a:t>（</a:t>
            </a:r>
            <a:r>
              <a:rPr lang="en-US" altLang="zh-CN" sz="1200" dirty="0">
                <a:solidFill>
                  <a:schemeClr val="bg2">
                    <a:lumMod val="50000"/>
                  </a:schemeClr>
                </a:solidFill>
                <a:latin typeface="微软雅黑" panose="020B0503020204020204" pitchFamily="34" charset="-122"/>
              </a:rPr>
              <a:t>Zeng et al 2015</a:t>
            </a:r>
            <a:r>
              <a:rPr lang="zh-CN" altLang="en-US" sz="1200" dirty="0">
                <a:solidFill>
                  <a:schemeClr val="bg2">
                    <a:lumMod val="50000"/>
                  </a:schemeClr>
                </a:solidFill>
                <a:latin typeface="微软雅黑" panose="020B0503020204020204" pitchFamily="34" charset="-122"/>
              </a:rPr>
              <a:t>）</a:t>
            </a:r>
            <a:endParaRPr lang="en-US" altLang="zh-CN" sz="1200" dirty="0">
              <a:solidFill>
                <a:schemeClr val="bg2">
                  <a:lumMod val="50000"/>
                </a:schemeClr>
              </a:solidFill>
              <a:latin typeface="微软雅黑" panose="020B0503020204020204" pitchFamily="34" charset="-122"/>
            </a:endParaRP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LSTM+</a:t>
            </a:r>
            <a:r>
              <a:rPr lang="zh-CN" altLang="en-US" sz="1200" dirty="0">
                <a:solidFill>
                  <a:schemeClr val="bg2">
                    <a:lumMod val="50000"/>
                  </a:schemeClr>
                </a:solidFill>
                <a:latin typeface="微软雅黑" panose="020B0503020204020204" pitchFamily="34" charset="-122"/>
              </a:rPr>
              <a:t>树结构（</a:t>
            </a:r>
            <a:r>
              <a:rPr lang="en-US" altLang="zh-CN" sz="1200" dirty="0">
                <a:solidFill>
                  <a:schemeClr val="bg2">
                    <a:lumMod val="50000"/>
                  </a:schemeClr>
                </a:solidFill>
                <a:latin typeface="微软雅黑" panose="020B0503020204020204" pitchFamily="34" charset="-122"/>
              </a:rPr>
              <a:t>Miwa 2016)</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Deep memory network (2017)</a:t>
            </a: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GCN+</a:t>
            </a:r>
            <a:r>
              <a:rPr lang="zh-CN" altLang="en-US" sz="1200" dirty="0">
                <a:solidFill>
                  <a:schemeClr val="bg2">
                    <a:lumMod val="50000"/>
                  </a:schemeClr>
                </a:solidFill>
                <a:latin typeface="微软雅黑" panose="020B0503020204020204" pitchFamily="34" charset="-122"/>
              </a:rPr>
              <a:t>依存树 （</a:t>
            </a:r>
            <a:r>
              <a:rPr lang="en-US" altLang="zh-CN" sz="1200" dirty="0">
                <a:solidFill>
                  <a:schemeClr val="bg2">
                    <a:lumMod val="50000"/>
                  </a:schemeClr>
                </a:solidFill>
                <a:latin typeface="微软雅黑" panose="020B0503020204020204" pitchFamily="34" charset="-122"/>
              </a:rPr>
              <a:t>2019</a:t>
            </a:r>
            <a:r>
              <a:rPr lang="zh-CN" altLang="en-US" sz="1200" dirty="0">
                <a:solidFill>
                  <a:schemeClr val="bg2">
                    <a:lumMod val="50000"/>
                  </a:schemeClr>
                </a:solidFill>
                <a:latin typeface="微软雅黑" panose="020B0503020204020204" pitchFamily="34" charset="-122"/>
              </a:rPr>
              <a:t>）</a:t>
            </a:r>
            <a:endParaRPr lang="en-US" altLang="zh-CN" sz="1200" dirty="0">
              <a:solidFill>
                <a:schemeClr val="bg2">
                  <a:lumMod val="50000"/>
                </a:schemeClr>
              </a:solidFill>
              <a:latin typeface="微软雅黑" panose="020B0503020204020204" pitchFamily="34" charset="-122"/>
            </a:endParaRPr>
          </a:p>
          <a:p>
            <a:pPr marL="285750" indent="-285750">
              <a:lnSpc>
                <a:spcPct val="130000"/>
              </a:lnSpc>
              <a:buFont typeface="Arial" panose="020B0604020202020204" pitchFamily="34" charset="0"/>
              <a:buChar char="•"/>
            </a:pPr>
            <a:r>
              <a:rPr lang="zh-CN" altLang="en-US" sz="1200" dirty="0">
                <a:solidFill>
                  <a:schemeClr val="bg2">
                    <a:lumMod val="50000"/>
                  </a:schemeClr>
                </a:solidFill>
                <a:latin typeface="微软雅黑" panose="020B0503020204020204" pitchFamily="34" charset="-122"/>
              </a:rPr>
              <a:t>胶囊网络（</a:t>
            </a:r>
            <a:r>
              <a:rPr lang="en-US" altLang="zh-CN" sz="1200" dirty="0">
                <a:solidFill>
                  <a:schemeClr val="bg2">
                    <a:lumMod val="50000"/>
                  </a:schemeClr>
                </a:solidFill>
                <a:latin typeface="微软雅黑" panose="020B0503020204020204" pitchFamily="34" charset="-122"/>
              </a:rPr>
              <a:t>2019</a:t>
            </a:r>
            <a:r>
              <a:rPr lang="zh-CN" altLang="en-US" sz="1200" dirty="0">
                <a:solidFill>
                  <a:schemeClr val="bg2">
                    <a:lumMod val="50000"/>
                  </a:schemeClr>
                </a:solidFill>
                <a:latin typeface="微软雅黑" panose="020B0503020204020204" pitchFamily="34" charset="-122"/>
              </a:rPr>
              <a:t>）</a:t>
            </a:r>
            <a:endParaRPr lang="en-US" altLang="zh-CN" sz="1200" dirty="0">
              <a:solidFill>
                <a:schemeClr val="bg2">
                  <a:lumMod val="50000"/>
                </a:schemeClr>
              </a:solidFill>
              <a:latin typeface="微软雅黑" panose="020B0503020204020204" pitchFamily="34" charset="-122"/>
            </a:endParaRPr>
          </a:p>
          <a:p>
            <a:pPr marL="285750" indent="-285750">
              <a:lnSpc>
                <a:spcPct val="130000"/>
              </a:lnSpc>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pretrained LM</a:t>
            </a:r>
            <a:r>
              <a:rPr lang="zh-CN" altLang="en-US" sz="1200" dirty="0">
                <a:solidFill>
                  <a:schemeClr val="bg2">
                    <a:lumMod val="50000"/>
                  </a:schemeClr>
                </a:solidFill>
                <a:latin typeface="微软雅黑" panose="020B0503020204020204" pitchFamily="34" charset="-122"/>
              </a:rPr>
              <a:t>（</a:t>
            </a:r>
            <a:r>
              <a:rPr lang="en-US" altLang="zh-CN" sz="1200" dirty="0">
                <a:solidFill>
                  <a:schemeClr val="bg2">
                    <a:lumMod val="50000"/>
                  </a:schemeClr>
                </a:solidFill>
                <a:latin typeface="微软雅黑" panose="020B0503020204020204" pitchFamily="34" charset="-122"/>
              </a:rPr>
              <a:t>2019</a:t>
            </a:r>
            <a:r>
              <a:rPr lang="zh-CN" altLang="en-US" sz="1200" dirty="0">
                <a:solidFill>
                  <a:schemeClr val="bg2">
                    <a:lumMod val="50000"/>
                  </a:schemeClr>
                </a:solidFill>
                <a:latin typeface="微软雅黑" panose="020B0503020204020204" pitchFamily="34" charset="-122"/>
              </a:rPr>
              <a:t>）</a:t>
            </a:r>
          </a:p>
        </p:txBody>
      </p:sp>
      <p:sp>
        <p:nvSpPr>
          <p:cNvPr id="4" name="矩形 3">
            <a:extLst>
              <a:ext uri="{FF2B5EF4-FFF2-40B4-BE49-F238E27FC236}">
                <a16:creationId xmlns:a16="http://schemas.microsoft.com/office/drawing/2014/main" id="{C98BBC9B-6A36-4672-9212-8104C30A9314}"/>
              </a:ext>
            </a:extLst>
          </p:cNvPr>
          <p:cNvSpPr/>
          <p:nvPr/>
        </p:nvSpPr>
        <p:spPr>
          <a:xfrm>
            <a:off x="9563459" y="2128074"/>
            <a:ext cx="2299504" cy="1015663"/>
          </a:xfrm>
          <a:prstGeom prst="rect">
            <a:avLst/>
          </a:prstGeom>
        </p:spPr>
        <p:txBody>
          <a:bodyPr wrap="square">
            <a:spAutoFit/>
          </a:bodyPr>
          <a:lstStyle/>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soft-label</a:t>
            </a:r>
            <a:r>
              <a:rPr lang="zh-CN" altLang="en-US" sz="1200" dirty="0">
                <a:solidFill>
                  <a:schemeClr val="bg2">
                    <a:lumMod val="50000"/>
                  </a:schemeClr>
                </a:solidFill>
                <a:latin typeface="微软雅黑" panose="020B0503020204020204" pitchFamily="34" charset="-122"/>
              </a:rPr>
              <a:t>（</a:t>
            </a:r>
            <a:r>
              <a:rPr lang="en-US" altLang="zh-CN" sz="1200" dirty="0">
                <a:solidFill>
                  <a:schemeClr val="bg2">
                    <a:lumMod val="50000"/>
                  </a:schemeClr>
                </a:solidFill>
                <a:latin typeface="微软雅黑" panose="020B0503020204020204" pitchFamily="34" charset="-122"/>
              </a:rPr>
              <a:t>2017</a:t>
            </a:r>
            <a:r>
              <a:rPr lang="zh-CN" altLang="en-US" sz="1200" dirty="0">
                <a:solidFill>
                  <a:schemeClr val="bg2">
                    <a:lumMod val="50000"/>
                  </a:schemeClr>
                </a:solidFill>
                <a:latin typeface="微软雅黑" panose="020B0503020204020204" pitchFamily="34" charset="-122"/>
              </a:rPr>
              <a:t>）</a:t>
            </a:r>
            <a:endParaRPr lang="en-US" altLang="zh-CN" sz="1200" dirty="0">
              <a:solidFill>
                <a:schemeClr val="bg2">
                  <a:lumMod val="50000"/>
                </a:schemeClr>
              </a:solidFill>
              <a:latin typeface="微软雅黑" panose="020B0503020204020204" pitchFamily="34" charset="-122"/>
            </a:endParaRPr>
          </a:p>
          <a:p>
            <a:pPr marL="171450" indent="-171450">
              <a:buFont typeface="Arial" panose="020B0604020202020204" pitchFamily="34" charset="0"/>
              <a:buChar char="•"/>
            </a:pPr>
            <a:r>
              <a:rPr lang="en-US" altLang="zh-CN" sz="1200" dirty="0" err="1">
                <a:solidFill>
                  <a:schemeClr val="bg2">
                    <a:lumMod val="50000"/>
                  </a:schemeClr>
                </a:solidFill>
                <a:latin typeface="微软雅黑" panose="020B0503020204020204" pitchFamily="34" charset="-122"/>
              </a:rPr>
              <a:t>RL+relabel</a:t>
            </a:r>
            <a:r>
              <a:rPr lang="en-US" altLang="zh-CN" sz="1200" dirty="0">
                <a:solidFill>
                  <a:schemeClr val="bg2">
                    <a:lumMod val="50000"/>
                  </a:schemeClr>
                </a:solidFill>
                <a:latin typeface="微软雅黑" panose="020B0503020204020204" pitchFamily="34" charset="-122"/>
              </a:rPr>
              <a:t> (2019)</a:t>
            </a:r>
          </a:p>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deep clustering(2020)</a:t>
            </a:r>
          </a:p>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Multi agents RL (2020)</a:t>
            </a:r>
          </a:p>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Negative Training(2021)</a:t>
            </a:r>
            <a:endParaRPr lang="zh-CN" altLang="en-US" sz="1200" dirty="0">
              <a:solidFill>
                <a:schemeClr val="bg2">
                  <a:lumMod val="50000"/>
                </a:schemeClr>
              </a:solidFill>
              <a:latin typeface="微软雅黑" panose="020B0503020204020204" pitchFamily="34" charset="-122"/>
            </a:endParaRPr>
          </a:p>
        </p:txBody>
      </p:sp>
      <p:sp>
        <p:nvSpPr>
          <p:cNvPr id="5" name="矩形 4">
            <a:extLst>
              <a:ext uri="{FF2B5EF4-FFF2-40B4-BE49-F238E27FC236}">
                <a16:creationId xmlns:a16="http://schemas.microsoft.com/office/drawing/2014/main" id="{B66E36B0-C2A5-4B49-A2C3-56AD28A7D0FA}"/>
              </a:ext>
            </a:extLst>
          </p:cNvPr>
          <p:cNvSpPr/>
          <p:nvPr/>
        </p:nvSpPr>
        <p:spPr>
          <a:xfrm>
            <a:off x="10739925" y="4940888"/>
            <a:ext cx="1327749" cy="1200329"/>
          </a:xfrm>
          <a:prstGeom prst="rect">
            <a:avLst/>
          </a:prstGeom>
        </p:spPr>
        <p:txBody>
          <a:bodyPr wrap="square">
            <a:spAutoFit/>
          </a:bodyPr>
          <a:lstStyle/>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pattern-based(2019)</a:t>
            </a:r>
          </a:p>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structured learning(2019)</a:t>
            </a:r>
          </a:p>
          <a:p>
            <a:pPr marL="171450" indent="-171450">
              <a:buFont typeface="Arial" panose="020B0604020202020204" pitchFamily="34" charset="0"/>
              <a:buChar char="•"/>
            </a:pPr>
            <a:r>
              <a:rPr lang="en-US" altLang="zh-CN" sz="1200" dirty="0">
                <a:solidFill>
                  <a:schemeClr val="bg2">
                    <a:lumMod val="50000"/>
                  </a:schemeClr>
                </a:solidFill>
                <a:latin typeface="微软雅黑" panose="020B0503020204020204" pitchFamily="34" charset="-122"/>
              </a:rPr>
              <a:t>…</a:t>
            </a:r>
            <a:endParaRPr lang="zh-CN" altLang="en-US" sz="1200" dirty="0">
              <a:solidFill>
                <a:schemeClr val="bg2">
                  <a:lumMod val="50000"/>
                </a:schemeClr>
              </a:solidFill>
              <a:latin typeface="微软雅黑" panose="020B0503020204020204" pitchFamily="34" charset="-122"/>
            </a:endParaRPr>
          </a:p>
        </p:txBody>
      </p:sp>
      <p:sp>
        <p:nvSpPr>
          <p:cNvPr id="22" name="矩形 21">
            <a:extLst>
              <a:ext uri="{FF2B5EF4-FFF2-40B4-BE49-F238E27FC236}">
                <a16:creationId xmlns:a16="http://schemas.microsoft.com/office/drawing/2014/main" id="{007B9847-3860-46CD-8728-5B2F1D7FA5F2}"/>
              </a:ext>
            </a:extLst>
          </p:cNvPr>
          <p:cNvSpPr/>
          <p:nvPr/>
        </p:nvSpPr>
        <p:spPr>
          <a:xfrm>
            <a:off x="10926728" y="4068971"/>
            <a:ext cx="697627" cy="400110"/>
          </a:xfrm>
          <a:prstGeom prst="rect">
            <a:avLst/>
          </a:prstGeom>
          <a:solidFill>
            <a:schemeClr val="accent5">
              <a:lumMod val="20000"/>
              <a:lumOff val="80000"/>
            </a:schemeClr>
          </a:solidFill>
        </p:spPr>
        <p:txBody>
          <a:bodyPr wrap="none">
            <a:spAutoFit/>
          </a:bodyPr>
          <a:lstStyle/>
          <a:p>
            <a:pPr lvl="0">
              <a:defRPr/>
            </a:pPr>
            <a:r>
              <a:rPr lang="zh-CN" altLang="en-US" sz="2000" dirty="0">
                <a:solidFill>
                  <a:schemeClr val="tx2"/>
                </a:solidFill>
                <a:latin typeface="微软雅黑" panose="020B0503020204020204" pitchFamily="34" charset="-122"/>
              </a:rPr>
              <a:t>其他</a:t>
            </a:r>
            <a:endParaRPr lang="en-US" altLang="zh-CN" sz="2000" dirty="0"/>
          </a:p>
        </p:txBody>
      </p:sp>
      <p:sp>
        <p:nvSpPr>
          <p:cNvPr id="25" name="圆角矩形 76">
            <a:extLst>
              <a:ext uri="{FF2B5EF4-FFF2-40B4-BE49-F238E27FC236}">
                <a16:creationId xmlns:a16="http://schemas.microsoft.com/office/drawing/2014/main" id="{EDA67FBE-4FF6-4DD3-8BB8-975A7FBD93E9}"/>
              </a:ext>
            </a:extLst>
          </p:cNvPr>
          <p:cNvSpPr/>
          <p:nvPr/>
        </p:nvSpPr>
        <p:spPr>
          <a:xfrm rot="10800000" flipV="1">
            <a:off x="11279737" y="3373862"/>
            <a:ext cx="484287" cy="491115"/>
          </a:xfrm>
          <a:prstGeom prst="roundRect">
            <a:avLst>
              <a:gd name="adj" fmla="val 5039"/>
            </a:avLst>
          </a:prstGeom>
          <a:solidFill>
            <a:srgbClr val="2C1C5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2400" b="1" dirty="0"/>
              <a:t>7</a:t>
            </a:r>
            <a:endParaRPr lang="zh-CN" altLang="en-US" sz="2400" b="1" dirty="0"/>
          </a:p>
        </p:txBody>
      </p:sp>
    </p:spTree>
    <p:extLst>
      <p:ext uri="{BB962C8B-B14F-4D97-AF65-F5344CB8AC3E}">
        <p14:creationId xmlns:p14="http://schemas.microsoft.com/office/powerpoint/2010/main" val="1321506240"/>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2300B5C-6E89-4660-8319-72FDC8A91562}"/>
              </a:ext>
            </a:extLst>
          </p:cNvPr>
          <p:cNvSpPr txBox="1"/>
          <p:nvPr/>
        </p:nvSpPr>
        <p:spPr>
          <a:xfrm>
            <a:off x="2114949" y="1752435"/>
            <a:ext cx="3862790" cy="777453"/>
          </a:xfrm>
          <a:prstGeom prst="rect">
            <a:avLst/>
          </a:prstGeom>
          <a:solidFill>
            <a:schemeClr val="accent5">
              <a:lumMod val="20000"/>
              <a:lumOff val="80000"/>
            </a:schemeClr>
          </a:solidFill>
        </p:spPr>
        <p:txBody>
          <a:bodyPr wrap="square" lIns="91436" tIns="45718" rIns="91436" bIns="45718" rtlCol="0">
            <a:spAutoFit/>
          </a:bodyPr>
          <a:lstStyle/>
          <a:p>
            <a:pPr>
              <a:lnSpc>
                <a:spcPct val="130000"/>
              </a:lnSpc>
            </a:pPr>
            <a:r>
              <a:rPr lang="en-US" altLang="zh-CN" sz="1800" dirty="0">
                <a:solidFill>
                  <a:schemeClr val="tx2"/>
                </a:solidFill>
                <a:latin typeface="微软雅黑" panose="020B0503020204020204" pitchFamily="34" charset="-122"/>
              </a:rPr>
              <a:t>Attention-based</a:t>
            </a:r>
            <a:r>
              <a:rPr lang="zh-CN" altLang="en-US" sz="1800" dirty="0">
                <a:solidFill>
                  <a:schemeClr val="tx2"/>
                </a:solidFill>
                <a:latin typeface="微软雅黑" panose="020B0503020204020204" pitchFamily="34" charset="-122"/>
              </a:rPr>
              <a:t> </a:t>
            </a:r>
            <a:r>
              <a:rPr lang="en-US" altLang="zh-CN" sz="1800" b="1" dirty="0">
                <a:solidFill>
                  <a:schemeClr val="tx2"/>
                </a:solidFill>
                <a:latin typeface="微软雅黑" panose="020B0503020204020204" pitchFamily="34" charset="-122"/>
              </a:rPr>
              <a:t>soft-selection</a:t>
            </a:r>
            <a:r>
              <a:rPr lang="zh-CN" altLang="en-US" sz="1800" dirty="0">
                <a:solidFill>
                  <a:schemeClr val="tx2"/>
                </a:solidFill>
                <a:latin typeface="微软雅黑" panose="020B0503020204020204" pitchFamily="34" charset="-122"/>
              </a:rPr>
              <a:t>：降低噪声样例在</a:t>
            </a:r>
            <a:r>
              <a:rPr lang="en-US" altLang="zh-CN" sz="1800" dirty="0">
                <a:solidFill>
                  <a:schemeClr val="tx2"/>
                </a:solidFill>
                <a:latin typeface="微软雅黑" panose="020B0503020204020204" pitchFamily="34" charset="-122"/>
              </a:rPr>
              <a:t>bag</a:t>
            </a:r>
            <a:r>
              <a:rPr lang="zh-CN" altLang="en-US" sz="1800" dirty="0">
                <a:solidFill>
                  <a:schemeClr val="tx2"/>
                </a:solidFill>
                <a:latin typeface="微软雅黑" panose="020B0503020204020204" pitchFamily="34" charset="-122"/>
              </a:rPr>
              <a:t>中的权重</a:t>
            </a:r>
            <a:endParaRPr lang="en-US" altLang="zh-CN" sz="1800" dirty="0">
              <a:solidFill>
                <a:schemeClr val="tx2"/>
              </a:solidFill>
              <a:latin typeface="微软雅黑" panose="020B0503020204020204" pitchFamily="34" charset="-122"/>
            </a:endParaRPr>
          </a:p>
        </p:txBody>
      </p:sp>
      <p:sp>
        <p:nvSpPr>
          <p:cNvPr id="4" name="文本框 3">
            <a:extLst>
              <a:ext uri="{FF2B5EF4-FFF2-40B4-BE49-F238E27FC236}">
                <a16:creationId xmlns:a16="http://schemas.microsoft.com/office/drawing/2014/main" id="{D6E9FFE7-A992-4B8C-8DE1-0E6BB2182554}"/>
              </a:ext>
            </a:extLst>
          </p:cNvPr>
          <p:cNvSpPr txBox="1"/>
          <p:nvPr/>
        </p:nvSpPr>
        <p:spPr>
          <a:xfrm>
            <a:off x="2114950" y="2863302"/>
            <a:ext cx="3862790" cy="777453"/>
          </a:xfrm>
          <a:prstGeom prst="rect">
            <a:avLst/>
          </a:prstGeom>
          <a:solidFill>
            <a:schemeClr val="accent5">
              <a:lumMod val="20000"/>
              <a:lumOff val="80000"/>
            </a:schemeClr>
          </a:solidFill>
        </p:spPr>
        <p:txBody>
          <a:bodyPr wrap="square" lIns="91436" tIns="45718" rIns="91436" bIns="45718" rtlCol="0">
            <a:spAutoFit/>
          </a:bodyPr>
          <a:lstStyle/>
          <a:p>
            <a:pPr>
              <a:lnSpc>
                <a:spcPct val="130000"/>
              </a:lnSpc>
            </a:pPr>
            <a:r>
              <a:rPr lang="en-US" altLang="zh-CN" sz="1800" dirty="0">
                <a:solidFill>
                  <a:schemeClr val="tx2"/>
                </a:solidFill>
                <a:latin typeface="微软雅黑" panose="020B0503020204020204" pitchFamily="34" charset="-122"/>
              </a:rPr>
              <a:t>Hard selection</a:t>
            </a:r>
            <a:r>
              <a:rPr lang="zh-CN" altLang="en-US" sz="1800" dirty="0">
                <a:solidFill>
                  <a:schemeClr val="tx2"/>
                </a:solidFill>
                <a:latin typeface="微软雅黑" panose="020B0503020204020204" pitchFamily="34" charset="-122"/>
              </a:rPr>
              <a:t>：</a:t>
            </a:r>
            <a:endParaRPr lang="en-US" altLang="zh-CN" sz="1800" dirty="0">
              <a:solidFill>
                <a:schemeClr val="tx2"/>
              </a:solidFill>
              <a:latin typeface="微软雅黑" panose="020B0503020204020204" pitchFamily="34" charset="-122"/>
            </a:endParaRPr>
          </a:p>
          <a:p>
            <a:pPr>
              <a:lnSpc>
                <a:spcPct val="130000"/>
              </a:lnSpc>
            </a:pPr>
            <a:r>
              <a:rPr lang="zh-CN" altLang="en-US" sz="1800" dirty="0">
                <a:solidFill>
                  <a:schemeClr val="tx2"/>
                </a:solidFill>
                <a:latin typeface="微软雅黑" panose="020B0503020204020204" pitchFamily="34" charset="-122"/>
                <a:ea typeface="微软雅黑" panose="020B0503020204020204" pitchFamily="34" charset="-122"/>
              </a:rPr>
              <a:t>从数据集中滤除噪声样例</a:t>
            </a:r>
          </a:p>
        </p:txBody>
      </p:sp>
      <p:sp>
        <p:nvSpPr>
          <p:cNvPr id="5" name="矩形 4">
            <a:extLst>
              <a:ext uri="{FF2B5EF4-FFF2-40B4-BE49-F238E27FC236}">
                <a16:creationId xmlns:a16="http://schemas.microsoft.com/office/drawing/2014/main" id="{3ED0B1B6-5662-49BE-8E50-D059AC5523F5}"/>
              </a:ext>
            </a:extLst>
          </p:cNvPr>
          <p:cNvSpPr/>
          <p:nvPr/>
        </p:nvSpPr>
        <p:spPr>
          <a:xfrm>
            <a:off x="2114948" y="3974169"/>
            <a:ext cx="3862790" cy="646331"/>
          </a:xfrm>
          <a:prstGeom prst="rect">
            <a:avLst/>
          </a:prstGeom>
          <a:solidFill>
            <a:schemeClr val="accent5">
              <a:lumMod val="20000"/>
              <a:lumOff val="80000"/>
            </a:schemeClr>
          </a:solidFill>
        </p:spPr>
        <p:txBody>
          <a:bodyPr wrap="square">
            <a:spAutoFit/>
          </a:bodyPr>
          <a:lstStyle/>
          <a:p>
            <a:pPr lvl="0">
              <a:defRPr/>
            </a:pPr>
            <a:r>
              <a:rPr lang="en-US" altLang="zh-CN" sz="1800" dirty="0">
                <a:solidFill>
                  <a:schemeClr val="tx2"/>
                </a:solidFill>
                <a:latin typeface="微软雅黑" panose="020B0503020204020204" pitchFamily="34" charset="-122"/>
              </a:rPr>
              <a:t>label refurbishment</a:t>
            </a:r>
          </a:p>
          <a:p>
            <a:pPr lvl="0">
              <a:defRPr/>
            </a:pPr>
            <a:r>
              <a:rPr lang="zh-CN" altLang="en-US" sz="1800" dirty="0">
                <a:solidFill>
                  <a:schemeClr val="tx2"/>
                </a:solidFill>
                <a:latin typeface="微软雅黑" panose="020B0503020204020204" pitchFamily="34" charset="-122"/>
              </a:rPr>
              <a:t>重新标注噪声样例</a:t>
            </a:r>
            <a:endParaRPr lang="en-US" altLang="zh-CN" sz="1800" dirty="0"/>
          </a:p>
        </p:txBody>
      </p:sp>
      <p:sp>
        <p:nvSpPr>
          <p:cNvPr id="6" name="矩形 5">
            <a:extLst>
              <a:ext uri="{FF2B5EF4-FFF2-40B4-BE49-F238E27FC236}">
                <a16:creationId xmlns:a16="http://schemas.microsoft.com/office/drawing/2014/main" id="{C3EED75C-47CB-40BF-B42C-F2CF4E56F27A}"/>
              </a:ext>
            </a:extLst>
          </p:cNvPr>
          <p:cNvSpPr/>
          <p:nvPr/>
        </p:nvSpPr>
        <p:spPr>
          <a:xfrm>
            <a:off x="6661317" y="3974169"/>
            <a:ext cx="4850101" cy="1077218"/>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zh-CN" altLang="en-US" sz="1600" dirty="0"/>
              <a:t>能够利用噪声样例的一部分监督信息，但没有充分利用，且判断是否为噪声样例的标准不能根据类别和学习状况动态调整，且仅仅通过</a:t>
            </a:r>
            <a:r>
              <a:rPr lang="en-US" altLang="zh-CN" sz="1600" dirty="0" err="1"/>
              <a:t>softmax</a:t>
            </a:r>
            <a:r>
              <a:rPr lang="zh-CN" altLang="en-US" sz="1600" dirty="0"/>
              <a:t>层的输出概率判断</a:t>
            </a:r>
          </a:p>
        </p:txBody>
      </p:sp>
      <p:sp>
        <p:nvSpPr>
          <p:cNvPr id="7" name="矩形 6">
            <a:extLst>
              <a:ext uri="{FF2B5EF4-FFF2-40B4-BE49-F238E27FC236}">
                <a16:creationId xmlns:a16="http://schemas.microsoft.com/office/drawing/2014/main" id="{342BF346-EDB7-456F-BF9F-E48D8A728FC3}"/>
              </a:ext>
            </a:extLst>
          </p:cNvPr>
          <p:cNvSpPr/>
          <p:nvPr/>
        </p:nvSpPr>
        <p:spPr>
          <a:xfrm>
            <a:off x="6661317" y="1802607"/>
            <a:ext cx="2441694" cy="338554"/>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r>
              <a:rPr lang="zh-CN" altLang="en-US" sz="1600" dirty="0"/>
              <a:t>不能消除噪声样例的影响</a:t>
            </a:r>
          </a:p>
        </p:txBody>
      </p:sp>
      <p:sp>
        <p:nvSpPr>
          <p:cNvPr id="8" name="矩形 7">
            <a:extLst>
              <a:ext uri="{FF2B5EF4-FFF2-40B4-BE49-F238E27FC236}">
                <a16:creationId xmlns:a16="http://schemas.microsoft.com/office/drawing/2014/main" id="{528FEB4E-7067-4148-906B-9889516DF02B}"/>
              </a:ext>
            </a:extLst>
          </p:cNvPr>
          <p:cNvSpPr/>
          <p:nvPr/>
        </p:nvSpPr>
        <p:spPr>
          <a:xfrm>
            <a:off x="6661318" y="2863302"/>
            <a:ext cx="3862790" cy="584775"/>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zh-CN" altLang="en-US" sz="1600" dirty="0"/>
              <a:t>可以消除噪声样例的影响，但没有充分利用好噪声样例自身具有的监督信息</a:t>
            </a:r>
            <a:endParaRPr lang="en-US" altLang="zh-CN" sz="1600" dirty="0"/>
          </a:p>
        </p:txBody>
      </p:sp>
      <p:sp>
        <p:nvSpPr>
          <p:cNvPr id="2" name="矩形 1">
            <a:extLst>
              <a:ext uri="{FF2B5EF4-FFF2-40B4-BE49-F238E27FC236}">
                <a16:creationId xmlns:a16="http://schemas.microsoft.com/office/drawing/2014/main" id="{574FE4CA-A22A-4823-A817-F27457B66A8F}"/>
              </a:ext>
            </a:extLst>
          </p:cNvPr>
          <p:cNvSpPr/>
          <p:nvPr/>
        </p:nvSpPr>
        <p:spPr>
          <a:xfrm>
            <a:off x="5452546" y="773187"/>
            <a:ext cx="2236510" cy="400110"/>
          </a:xfrm>
          <a:prstGeom prst="rect">
            <a:avLst/>
          </a:prstGeom>
        </p:spPr>
        <p:txBody>
          <a:bodyPr wrap="none">
            <a:spAutoFit/>
          </a:bodyPr>
          <a:lstStyle/>
          <a:p>
            <a:r>
              <a:rPr lang="zh-CN" altLang="en-US" sz="2000" dirty="0">
                <a:solidFill>
                  <a:schemeClr val="tx2"/>
                </a:solidFill>
                <a:latin typeface="微软雅黑" panose="020B0503020204020204" pitchFamily="34" charset="-122"/>
              </a:rPr>
              <a:t>噪声处理研究思路</a:t>
            </a:r>
            <a:endParaRPr lang="zh-CN" altLang="en-US" dirty="0"/>
          </a:p>
        </p:txBody>
      </p:sp>
    </p:spTree>
    <p:extLst>
      <p:ext uri="{BB962C8B-B14F-4D97-AF65-F5344CB8AC3E}">
        <p14:creationId xmlns:p14="http://schemas.microsoft.com/office/powerpoint/2010/main" val="138392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C649A209-C8C1-470C-85ED-AC0A19DE8DAB}"/>
              </a:ext>
            </a:extLst>
          </p:cNvPr>
          <p:cNvSpPr/>
          <p:nvPr/>
        </p:nvSpPr>
        <p:spPr>
          <a:xfrm>
            <a:off x="5490706" y="1294637"/>
            <a:ext cx="1210588" cy="400110"/>
          </a:xfrm>
          <a:prstGeom prst="rect">
            <a:avLst/>
          </a:prstGeom>
        </p:spPr>
        <p:txBody>
          <a:bodyPr wrap="none">
            <a:spAutoFit/>
          </a:bodyPr>
          <a:lstStyle/>
          <a:p>
            <a:r>
              <a:rPr lang="zh-CN" altLang="en-US" sz="2000" b="1" dirty="0"/>
              <a:t>带躁学习</a:t>
            </a:r>
            <a:endParaRPr lang="en-US" altLang="zh-CN" sz="2000" b="1" dirty="0"/>
          </a:p>
        </p:txBody>
      </p:sp>
      <p:sp>
        <p:nvSpPr>
          <p:cNvPr id="2" name="矩形 1">
            <a:extLst>
              <a:ext uri="{FF2B5EF4-FFF2-40B4-BE49-F238E27FC236}">
                <a16:creationId xmlns:a16="http://schemas.microsoft.com/office/drawing/2014/main" id="{6590F60C-1AE4-4963-AC2C-CD350967B968}"/>
              </a:ext>
            </a:extLst>
          </p:cNvPr>
          <p:cNvSpPr/>
          <p:nvPr/>
        </p:nvSpPr>
        <p:spPr>
          <a:xfrm>
            <a:off x="2145059" y="1694747"/>
            <a:ext cx="8965324" cy="1990353"/>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1400" dirty="0"/>
              <a:t>robust loss function or regularization method(Lyu and Tsang, 2020; Zhang and Sabuncu, 2018; Hu et al., 2019b; Kim et al., 2019)</a:t>
            </a:r>
            <a:endParaRPr lang="en-US" altLang="zh-CN" sz="1400" dirty="0"/>
          </a:p>
          <a:p>
            <a:pPr marL="342900" indent="-342900">
              <a:lnSpc>
                <a:spcPct val="150000"/>
              </a:lnSpc>
              <a:buFont typeface="Arial" panose="020B0604020202020204" pitchFamily="34" charset="0"/>
              <a:buChar char="•"/>
            </a:pPr>
            <a:r>
              <a:rPr lang="zh-CN" altLang="en-US" sz="1400" dirty="0"/>
              <a:t> re-weighting the loss of potential noisy samples (Ren et al., 2018; Jiang et al., 2018)</a:t>
            </a:r>
            <a:endParaRPr lang="en-US" altLang="zh-CN" sz="1400" dirty="0"/>
          </a:p>
          <a:p>
            <a:pPr marL="342900" indent="-342900">
              <a:lnSpc>
                <a:spcPct val="150000"/>
              </a:lnSpc>
              <a:buFont typeface="Arial" panose="020B0604020202020204" pitchFamily="34" charset="0"/>
              <a:buChar char="•"/>
            </a:pPr>
            <a:r>
              <a:rPr lang="zh-CN" altLang="en-US" sz="1400" dirty="0"/>
              <a:t> modeling the corruption probability with a transition matrix (Goldberger and BenReuven, 2016; Xia et al.)</a:t>
            </a:r>
            <a:endParaRPr lang="en-US" altLang="zh-CN" sz="1400" dirty="0"/>
          </a:p>
          <a:p>
            <a:pPr marL="342900" indent="-342900">
              <a:lnSpc>
                <a:spcPct val="150000"/>
              </a:lnSpc>
              <a:buFont typeface="Arial" panose="020B0604020202020204" pitchFamily="34" charset="0"/>
              <a:buChar char="•"/>
            </a:pPr>
            <a:r>
              <a:rPr lang="en-US" altLang="zh-CN" sz="1400" dirty="0"/>
              <a:t> recognize or even correct the noisy instances from the training data</a:t>
            </a:r>
            <a:endParaRPr lang="zh-CN" altLang="en-US" sz="1400" dirty="0"/>
          </a:p>
        </p:txBody>
      </p:sp>
      <p:pic>
        <p:nvPicPr>
          <p:cNvPr id="4" name="图片 3">
            <a:extLst>
              <a:ext uri="{FF2B5EF4-FFF2-40B4-BE49-F238E27FC236}">
                <a16:creationId xmlns:a16="http://schemas.microsoft.com/office/drawing/2014/main" id="{909DCC0E-F673-46D0-B590-999560BC320A}"/>
              </a:ext>
            </a:extLst>
          </p:cNvPr>
          <p:cNvPicPr>
            <a:picLocks noChangeAspect="1"/>
          </p:cNvPicPr>
          <p:nvPr/>
        </p:nvPicPr>
        <p:blipFill>
          <a:blip r:embed="rId3"/>
          <a:stretch>
            <a:fillRect/>
          </a:stretch>
        </p:blipFill>
        <p:spPr>
          <a:xfrm>
            <a:off x="2145059" y="3636039"/>
            <a:ext cx="8818179" cy="3054427"/>
          </a:xfrm>
          <a:prstGeom prst="rect">
            <a:avLst/>
          </a:prstGeom>
        </p:spPr>
      </p:pic>
      <p:sp>
        <p:nvSpPr>
          <p:cNvPr id="5" name="矩形 4">
            <a:extLst>
              <a:ext uri="{FF2B5EF4-FFF2-40B4-BE49-F238E27FC236}">
                <a16:creationId xmlns:a16="http://schemas.microsoft.com/office/drawing/2014/main" id="{605389CF-C527-46A5-8461-BE237ABE8CA8}"/>
              </a:ext>
            </a:extLst>
          </p:cNvPr>
          <p:cNvSpPr/>
          <p:nvPr/>
        </p:nvSpPr>
        <p:spPr>
          <a:xfrm>
            <a:off x="8671034" y="5372280"/>
            <a:ext cx="1876097" cy="25411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FD23C104-DD97-4B5A-A1F4-CC97A17F50CB}"/>
              </a:ext>
            </a:extLst>
          </p:cNvPr>
          <p:cNvSpPr/>
          <p:nvPr/>
        </p:nvSpPr>
        <p:spPr>
          <a:xfrm>
            <a:off x="6385033" y="4560273"/>
            <a:ext cx="1876097" cy="25411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E28DB2A2-5691-4210-B046-9C7416DA6273}"/>
              </a:ext>
            </a:extLst>
          </p:cNvPr>
          <p:cNvSpPr/>
          <p:nvPr/>
        </p:nvSpPr>
        <p:spPr>
          <a:xfrm>
            <a:off x="6385032" y="3868574"/>
            <a:ext cx="1876097" cy="25411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004C5B68-E46C-48C9-AD5F-52D251AC8C7B}"/>
              </a:ext>
            </a:extLst>
          </p:cNvPr>
          <p:cNvSpPr/>
          <p:nvPr/>
        </p:nvSpPr>
        <p:spPr>
          <a:xfrm>
            <a:off x="8671034" y="4687329"/>
            <a:ext cx="1876097" cy="25411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88F837F9-621B-4CA3-BE53-3CFD08AF1630}"/>
              </a:ext>
            </a:extLst>
          </p:cNvPr>
          <p:cNvSpPr/>
          <p:nvPr/>
        </p:nvSpPr>
        <p:spPr>
          <a:xfrm>
            <a:off x="8671034" y="5036196"/>
            <a:ext cx="1876097" cy="25411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B2269760-0EDB-4C90-BEC7-E03C16DEA8FD}"/>
              </a:ext>
            </a:extLst>
          </p:cNvPr>
          <p:cNvSpPr/>
          <p:nvPr/>
        </p:nvSpPr>
        <p:spPr>
          <a:xfrm>
            <a:off x="4751624" y="6417759"/>
            <a:ext cx="1876097" cy="25411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95367724"/>
      </p:ext>
    </p:extLst>
  </p:cSld>
  <p:clrMapOvr>
    <a:masterClrMapping/>
  </p:clrMapOvr>
</p:sld>
</file>

<file path=ppt/theme/theme1.xml><?xml version="1.0" encoding="utf-8"?>
<a:theme xmlns:a="http://schemas.openxmlformats.org/drawingml/2006/main" name="Office 主题">
  <a:themeElements>
    <a:clrScheme name="蓝色暖调">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奥斯汀">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7743</TotalTime>
  <Words>3285</Words>
  <Application>Microsoft Office PowerPoint</Application>
  <PresentationFormat>宽屏</PresentationFormat>
  <Paragraphs>332</Paragraphs>
  <Slides>22</Slides>
  <Notes>18</Notes>
  <HiddenSlides>3</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22</vt:i4>
      </vt:variant>
    </vt:vector>
  </HeadingPairs>
  <TitlesOfParts>
    <vt:vector size="34" baseType="lpstr">
      <vt:lpstr>等线</vt:lpstr>
      <vt:lpstr>宋体</vt:lpstr>
      <vt:lpstr>微软雅黑</vt:lpstr>
      <vt:lpstr>Arial</vt:lpstr>
      <vt:lpstr>Calibri</vt:lpstr>
      <vt:lpstr>Cambria Math</vt:lpstr>
      <vt:lpstr>Century Gothic</vt:lpstr>
      <vt:lpstr>Eras Light ITC</vt:lpstr>
      <vt:lpstr>Segoe UI Semilight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第一PPT模板网-WWW.1PPT.COM</dc:subject>
  <dc:creator>第一PPT模板网-WWW.1PPT.COM</dc:creator>
  <cp:keywords/>
  <dc:description>第一PPT模板网-WWW.1PPT.COM</dc:description>
  <cp:lastModifiedBy>superb娟</cp:lastModifiedBy>
  <cp:revision>513</cp:revision>
  <dcterms:created xsi:type="dcterms:W3CDTF">2015-04-07T16:28:23Z</dcterms:created>
  <dcterms:modified xsi:type="dcterms:W3CDTF">2021-10-25T15:18:41Z</dcterms:modified>
  <cp:category>第一PPT模板网-WWW.1PPT.COM</cp:category>
</cp:coreProperties>
</file>